
<file path=[Content_Types].xml><?xml version="1.0" encoding="utf-8"?>
<Types xmlns="http://schemas.openxmlformats.org/package/2006/content-types">
  <Default Extension="fntdata" ContentType="application/x-fontdata"/>
  <Default Extension="GIF" ContentType="image/gif"/>
  <Default Extension="jpeg" ContentType="image/jpeg"/>
  <Default Extension="mp3" ContentType="audio/m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tags/tag8.xml" ContentType="application/vnd.openxmlformats-officedocument.presentationml.tags+xml"/>
  <Override PartName="/ppt/notesSlides/notesSlide8.xml" ContentType="application/vnd.openxmlformats-officedocument.presentationml.notesSlide+xml"/>
  <Override PartName="/ppt/tags/tag9.xml" ContentType="application/vnd.openxmlformats-officedocument.presentationml.tags+xml"/>
  <Override PartName="/ppt/notesSlides/notesSlide9.xml" ContentType="application/vnd.openxmlformats-officedocument.presentationml.notesSlide+xml"/>
  <Override PartName="/ppt/tags/tag10.xml" ContentType="application/vnd.openxmlformats-officedocument.presentationml.tags+xml"/>
  <Override PartName="/ppt/notesSlides/notesSlide10.xml" ContentType="application/vnd.openxmlformats-officedocument.presentationml.notesSlide+xml"/>
  <Override PartName="/ppt/tags/tag11.xml" ContentType="application/vnd.openxmlformats-officedocument.presentationml.tags+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tags/tag18.xml" ContentType="application/vnd.openxmlformats-officedocument.presentationml.tags+xml"/>
  <Override PartName="/ppt/notesSlides/notesSlide20.xml" ContentType="application/vnd.openxmlformats-officedocument.presentationml.notesSlide+xml"/>
  <Override PartName="/ppt/tags/tag19.xml" ContentType="application/vnd.openxmlformats-officedocument.presentationml.tags+xml"/>
  <Override PartName="/ppt/notesSlides/notesSlide21.xml" ContentType="application/vnd.openxmlformats-officedocument.presentationml.notesSlide+xml"/>
  <Override PartName="/ppt/tags/tag20.xml" ContentType="application/vnd.openxmlformats-officedocument.presentationml.tags+xml"/>
  <Override PartName="/ppt/notesSlides/notesSlide22.xml" ContentType="application/vnd.openxmlformats-officedocument.presentationml.notesSlide+xml"/>
  <Override PartName="/ppt/tags/tag21.xml" ContentType="application/vnd.openxmlformats-officedocument.presentationml.tags+xml"/>
  <Override PartName="/ppt/tags/tag22.xml" ContentType="application/vnd.openxmlformats-officedocument.presentationml.tags+xml"/>
  <Override PartName="/ppt/notesSlides/notesSlide23.xml" ContentType="application/vnd.openxmlformats-officedocument.presentationml.notesSlide+xml"/>
  <Override PartName="/ppt/notesSlides/notesSlide2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8" r:id="rId1"/>
  </p:sldMasterIdLst>
  <p:notesMasterIdLst>
    <p:notesMasterId r:id="rId26"/>
  </p:notesMasterIdLst>
  <p:sldIdLst>
    <p:sldId id="256" r:id="rId2"/>
    <p:sldId id="259" r:id="rId3"/>
    <p:sldId id="419" r:id="rId4"/>
    <p:sldId id="418" r:id="rId5"/>
    <p:sldId id="420" r:id="rId6"/>
    <p:sldId id="407" r:id="rId7"/>
    <p:sldId id="422" r:id="rId8"/>
    <p:sldId id="435" r:id="rId9"/>
    <p:sldId id="434" r:id="rId10"/>
    <p:sldId id="436" r:id="rId11"/>
    <p:sldId id="429" r:id="rId12"/>
    <p:sldId id="423" r:id="rId13"/>
    <p:sldId id="359" r:id="rId14"/>
    <p:sldId id="426" r:id="rId15"/>
    <p:sldId id="427" r:id="rId16"/>
    <p:sldId id="397" r:id="rId17"/>
    <p:sldId id="299" r:id="rId18"/>
    <p:sldId id="364" r:id="rId19"/>
    <p:sldId id="428" r:id="rId20"/>
    <p:sldId id="332" r:id="rId21"/>
    <p:sldId id="430" r:id="rId22"/>
    <p:sldId id="431" r:id="rId23"/>
    <p:sldId id="432" r:id="rId24"/>
    <p:sldId id="328" r:id="rId25"/>
  </p:sldIdLst>
  <p:sldSz cx="9144000" cy="5143500" type="screen16x9"/>
  <p:notesSz cx="6858000" cy="9144000"/>
  <p:embeddedFontLst>
    <p:embeddedFont>
      <p:font typeface="Calibri" panose="020F0502020204030204" pitchFamily="34" charset="0"/>
      <p:regular r:id="rId27"/>
      <p:bold r:id="rId28"/>
      <p:italic r:id="rId29"/>
      <p:boldItalic r:id="rId30"/>
    </p:embeddedFont>
    <p:embeddedFont>
      <p:font typeface="Calibri Light" panose="020F0302020204030204" pitchFamily="34" charset="0"/>
      <p:regular r:id="rId31"/>
      <p:italic r:id="rId32"/>
    </p:embeddedFont>
    <p:embeddedFont>
      <p:font typeface="华文细黑" panose="02010600040101010101" pitchFamily="2" charset="-122"/>
      <p:regular r:id="rId33"/>
    </p:embeddedFont>
    <p:embeddedFont>
      <p:font typeface="微软雅黑" panose="020B0503020204020204" pitchFamily="34" charset="-122"/>
      <p:regular r:id="rId34"/>
      <p:bold r:id="rId35"/>
    </p:embeddedFont>
    <p:embeddedFont>
      <p:font typeface="等线" panose="02010600030101010101" pitchFamily="2" charset="-122"/>
      <p:regular r:id="rId36"/>
      <p:bold r:id="rId37"/>
    </p:embeddedFont>
  </p:embeddedFont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2">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D81"/>
    <a:srgbClr val="183052"/>
    <a:srgbClr val="E9ECFB"/>
    <a:srgbClr val="E1E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94614" autoAdjust="0"/>
  </p:normalViewPr>
  <p:slideViewPr>
    <p:cSldViewPr snapToGrid="0">
      <p:cViewPr varScale="1">
        <p:scale>
          <a:sx n="143" d="100"/>
          <a:sy n="143" d="100"/>
        </p:scale>
        <p:origin x="684" y="108"/>
      </p:cViewPr>
      <p:guideLst>
        <p:guide orient="horz" pos="1572"/>
        <p:guide pos="287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notesMaster" Target="notesMasters/notesMaster1.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font" Target="fonts/font8.fntdata"/><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7.fntdata"/><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3.fntdata"/><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6.fntdata"/><Relationship Id="rId37" Type="http://schemas.openxmlformats.org/officeDocument/2006/relationships/font" Target="fonts/font11.fntdata"/><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2.fntdata"/><Relationship Id="rId36" Type="http://schemas.openxmlformats.org/officeDocument/2006/relationships/font" Target="fonts/font10.fntdata"/><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5.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1.fntdata"/><Relationship Id="rId30" Type="http://schemas.openxmlformats.org/officeDocument/2006/relationships/font" Target="fonts/font4.fntdata"/><Relationship Id="rId35" Type="http://schemas.openxmlformats.org/officeDocument/2006/relationships/font" Target="fonts/font9.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A8133-3F33-4670-9F5F-1EDDAE60BB83}" type="datetimeFigureOut">
              <a:rPr lang="zh-CN" altLang="en-US" smtClean="0"/>
              <a:t>2020/12/30</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775A4-DBCA-43D6-BDA5-B5DAC751E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各位老师：下午好，我是李昆炽，下面由我来做博士复试报告。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algn="l">
              <a:lnSpc>
                <a:spcPct val="120000"/>
              </a:lnSpc>
            </a:pPr>
            <a:r>
              <a:rPr lang="zh-CN" altLang="en-US">
                <a:sym typeface="+mn-ea"/>
              </a:rPr>
              <a:t>第四、在学习、工作压力比极大的时候：自己寻找放松的办法，</a:t>
            </a:r>
            <a:r>
              <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向导师、同学和朋友讨论、寻求帮助，也通过运动、参加活动先放松自己过后在慢慢解决；</a:t>
            </a:r>
          </a:p>
          <a:p>
            <a:pPr algn="l">
              <a:lnSpc>
                <a:spcPct val="120000"/>
              </a:lnSpc>
            </a:pP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10</a:t>
            </a:fld>
            <a:endParaRPr lang="zh-CN" altLang="en-US"/>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a:p>
            <a:pPr algn="l">
              <a:lnSpc>
                <a:spcPct val="120000"/>
              </a:lnSpc>
            </a:pPr>
            <a:r>
              <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rPr>
              <a:t>最后、能够有效率、有针对性地查找相关资料，对问题能够举一反三、条分缕析、分而治之按照步骤逐一解决；能够独立地分析问题、设计算法并使用编程语言和工具实现算法。</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11</a:t>
            </a:fld>
            <a:endParaRPr lang="zh-CN" alt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第二部分是我的硕士科研经历与取得的成绩</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12</a:t>
            </a:fld>
            <a:endParaRPr lang="zh-CN" alt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研究非限制性德州扑克课题：将虚拟遗憾最小化算法通过博弈树分解，在线手牌聚类和启发式搜索相结合应用到多人非完备信息博弈当中；</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13</a:t>
            </a:fld>
            <a:endParaRPr lang="zh-CN" alt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在本轮下注环节用已有的公共牌做在线手牌聚类，细化博弈树的抽象。</a:t>
            </a:r>
            <a:endParaRPr lang="zh-CN" altLang="en-US"/>
          </a:p>
          <a:p>
            <a:r>
              <a:rPr lang="zh-CN" altLang="en-US"/>
              <a:t>在叶节点使用</a:t>
            </a:r>
            <a:r>
              <a:rPr lang="en-US" altLang="zh-CN"/>
              <a:t>UCT</a:t>
            </a:r>
            <a:r>
              <a:rPr lang="zh-CN" altLang="en-US"/>
              <a:t>算法做深度限制的启发式搜索估计叶节点的收益值，</a:t>
            </a:r>
          </a:p>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t>14</a:t>
            </a:fld>
            <a:endParaRPr lang="zh-CN" alt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在智能体实现过程中，根据</a:t>
            </a:r>
            <a:r>
              <a:rPr lang="en-US" altLang="zh-CN"/>
              <a:t>ACPC</a:t>
            </a:r>
            <a:r>
              <a:rPr lang="zh-CN" altLang="en-US"/>
              <a:t>比赛服务器的接口要求，使用</a:t>
            </a:r>
            <a:r>
              <a:rPr lang="en-US" altLang="zh-CN"/>
              <a:t>c++</a:t>
            </a:r>
            <a:r>
              <a:rPr lang="zh-CN" altLang="en-US"/>
              <a:t>实现算法，用</a:t>
            </a:r>
            <a:r>
              <a:rPr lang="en-US" altLang="zh-CN"/>
              <a:t>c++</a:t>
            </a:r>
            <a:r>
              <a:rPr lang="zh-CN" altLang="en-US"/>
              <a:t>的</a:t>
            </a:r>
            <a:r>
              <a:rPr lang="en-US" altLang="zh-CN"/>
              <a:t>socket</a:t>
            </a:r>
            <a:r>
              <a:rPr lang="zh-CN" altLang="en-US"/>
              <a:t>网络编程库实现与服务器交互。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15</a:t>
            </a:fld>
            <a:endParaRPr lang="zh-CN" alt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最后在</a:t>
            </a:r>
            <a:r>
              <a:rPr lang="en-US" altLang="zh-CN"/>
              <a:t>2018</a:t>
            </a:r>
            <a:r>
              <a:rPr lang="zh-CN" altLang="en-US"/>
              <a:t>届的</a:t>
            </a:r>
            <a:r>
              <a:rPr lang="en-US" altLang="zh-CN"/>
              <a:t>ACPC</a:t>
            </a:r>
            <a:r>
              <a:rPr lang="zh-CN" altLang="en-US"/>
              <a:t>，二人组获得第三名，（</a:t>
            </a:r>
            <a:r>
              <a:rPr lang="en-US" altLang="zh-CN"/>
              <a:t>6</a:t>
            </a:r>
            <a:r>
              <a:rPr lang="zh-CN" altLang="en-US"/>
              <a:t>人组第</a:t>
            </a:r>
            <a:r>
              <a:rPr lang="en-US" altLang="zh-CN"/>
              <a:t>7</a:t>
            </a:r>
            <a:r>
              <a:rPr lang="zh-CN" altLang="en-US"/>
              <a:t>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16</a:t>
            </a:fld>
            <a:endParaRPr lang="zh-CN" alt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跟实验室同学参加</a:t>
            </a:r>
            <a:r>
              <a:rPr lang="en-US" altLang="zh-CN"/>
              <a:t>2018</a:t>
            </a:r>
            <a:r>
              <a:rPr lang="zh-CN" altLang="en-US"/>
              <a:t>届</a:t>
            </a:r>
            <a:r>
              <a:rPr lang="en-US" altLang="zh-CN"/>
              <a:t>Doom</a:t>
            </a:r>
            <a:r>
              <a:rPr lang="zh-CN" altLang="en-US"/>
              <a:t>视频游戏比赛，研究使用多智能体的强化学习制作智能体参加比赛，设计算法，针对</a:t>
            </a:r>
            <a:r>
              <a:rPr lang="en-US" altLang="zh-CN"/>
              <a:t>AC</a:t>
            </a:r>
            <a:r>
              <a:rPr lang="zh-CN" altLang="en-US"/>
              <a:t>算法作出两个</a:t>
            </a:r>
            <a:r>
              <a:rPr lang="en-US" altLang="zh-CN"/>
              <a:t>track</a:t>
            </a:r>
            <a:r>
              <a:rPr lang="zh-CN" altLang="en-US"/>
              <a:t>改进。</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17</a:t>
            </a:fld>
            <a:endParaRPr lang="zh-CN" alt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sym typeface="+mn-ea"/>
              </a:rPr>
              <a:t>为了减少值函数拟合的震荡和加快</a:t>
            </a:r>
            <a:r>
              <a:rPr lang="en-US" altLang="zh-CN">
                <a:sym typeface="+mn-ea"/>
              </a:rPr>
              <a:t>AC</a:t>
            </a:r>
            <a:r>
              <a:rPr lang="zh-CN" altLang="en-US">
                <a:sym typeface="+mn-ea"/>
              </a:rPr>
              <a:t>的收敛：</a:t>
            </a:r>
            <a:r>
              <a:rPr lang="zh-CN" altLang="en-US"/>
              <a:t>第一是加入基线函数用于对每个游戏局面的收益做归一化，第二、引入自驱动机制将当前的博弈局面与数据库中的游戏局面做比较，根据差异赋予权重计算当前博弈局面的收益。最后在</a:t>
            </a:r>
            <a:r>
              <a:rPr lang="en-US" altLang="zh-CN"/>
              <a:t>2018</a:t>
            </a:r>
            <a:r>
              <a:rPr lang="zh-CN" altLang="en-US"/>
              <a:t>届的</a:t>
            </a:r>
            <a:r>
              <a:rPr lang="en-US" altLang="zh-CN"/>
              <a:t>Doom</a:t>
            </a:r>
            <a:r>
              <a:rPr lang="zh-CN" altLang="en-US"/>
              <a:t>比赛上获得第</a:t>
            </a:r>
            <a:r>
              <a:rPr lang="en-US" altLang="zh-CN"/>
              <a:t>8</a:t>
            </a:r>
            <a:r>
              <a:rPr lang="zh-CN" altLang="en-US"/>
              <a:t>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最后一个部分是研究动态和我的研究计划。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19</a:t>
            </a:fld>
            <a:endParaRPr lang="zh-CN" alt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我的报告主要分为三个部分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我感兴趣的研究方向是群体智能与多智能体博弈，研究利用博弈理论，强化学习等来研究如何使得多智能体在特定场景下学会合作、 竞争产生群体决策或者对抗性策略。</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20</a:t>
            </a:fld>
            <a:endParaRPr lang="zh-CN" altLang="en-US"/>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该课题从两个方面进行研究。</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首先是基于博弈理论的机器博弈，该方法主要是计算出博弈系统的纳什均衡或近似纳什均衡的解。</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目前求解复杂大型博弈系统近似纳什均衡的解的算法是虚拟遗憾最小化算法（</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2007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年提出后面经过改进有蒙特卡洛的</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 </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的剪枝。</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目前的热点是（</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1</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算法与神经网络相结合：</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deepstack</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是</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算法与神经网络相结合，利用神经网络来拟合博弈局面的虚拟遗憾值函数。</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）博弈树分解，</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CFR</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算法与启发式搜索：</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2017</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年的用于二人德州扑克的冷扑大师，和</a:t>
            </a:r>
            <a:r>
              <a:rPr lang="en-US" altLang="zh-CN" dirty="0">
                <a:solidFill>
                  <a:schemeClr val="tx1">
                    <a:lumMod val="75000"/>
                    <a:lumOff val="25000"/>
                  </a:schemeClr>
                </a:solidFill>
                <a:latin typeface="微软雅黑" panose="020B0503020204020204" pitchFamily="34" charset="-122"/>
                <a:ea typeface="微软雅黑" panose="020B0503020204020204" pitchFamily="34" charset="-122"/>
                <a:sym typeface="+mn-ea"/>
              </a:rPr>
              <a:t>2019</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年六人德州扑克的</a:t>
            </a:r>
            <a:r>
              <a:rPr lang="en-US" altLang="zh-CN">
                <a:sym typeface="+mn-ea"/>
              </a:rPr>
              <a:t>Pluribus</a:t>
            </a:r>
            <a:r>
              <a:rPr lang="zh-CN" altLang="en-US">
                <a:sym typeface="+mn-ea"/>
              </a:rPr>
              <a:t>在顶尖高手的博弈中不落下风。</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21</a:t>
            </a:fld>
            <a:endParaRPr lang="zh-CN" alt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第二个方法是基于</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多智能体强化学习。强化学习：</a:t>
            </a:r>
          </a:p>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zh-CN" altLang="en-US"/>
              <a:t>值函数的强化学习主要是</a:t>
            </a:r>
            <a:r>
              <a:rPr lang="en-US" altLang="zh-CN"/>
              <a:t>Q-learning</a:t>
            </a:r>
            <a:r>
              <a:rPr lang="zh-CN" altLang="en-US"/>
              <a:t>与深度学习的集合。</a:t>
            </a:r>
            <a:r>
              <a:rPr lang="en-US" altLang="zh-CN"/>
              <a:t>DQN</a:t>
            </a:r>
            <a:r>
              <a:rPr lang="zh-CN" altLang="en-US"/>
              <a:t>到</a:t>
            </a:r>
            <a:r>
              <a:rPr lang="en-US" altLang="zh-CN"/>
              <a:t>Double DQN</a:t>
            </a:r>
            <a:r>
              <a:rPr lang="zh-CN" altLang="en-US"/>
              <a:t>，再到</a:t>
            </a:r>
            <a:r>
              <a:rPr lang="en-US" altLang="zh-CN"/>
              <a:t>NAF</a:t>
            </a:r>
            <a:r>
              <a:rPr lang="zh-CN" altLang="en-US"/>
              <a:t>将</a:t>
            </a:r>
            <a:r>
              <a:rPr lang="en-US" altLang="zh-CN"/>
              <a:t>DQN</a:t>
            </a:r>
            <a:r>
              <a:rPr lang="zh-CN" altLang="en-US"/>
              <a:t>改进用于连续性策略的情况；</a:t>
            </a:r>
          </a:p>
          <a:p>
            <a:r>
              <a:rPr lang="zh-CN" altLang="en-US"/>
              <a:t>基于策略主要是策略梯度算法</a:t>
            </a:r>
            <a:r>
              <a:rPr lang="en-US" altLang="zh-CN"/>
              <a:t>PG</a:t>
            </a:r>
            <a:r>
              <a:rPr lang="zh-CN" altLang="en-US"/>
              <a:t>的改进，</a:t>
            </a:r>
            <a:r>
              <a:rPr lang="en-US" altLang="zh-CN"/>
              <a:t>AC</a:t>
            </a:r>
            <a:r>
              <a:rPr lang="zh-CN" altLang="en-US"/>
              <a:t>，</a:t>
            </a:r>
            <a:r>
              <a:rPr lang="en-US" altLang="zh-CN"/>
              <a:t>A3C</a:t>
            </a:r>
            <a:r>
              <a:rPr lang="zh-CN" altLang="en-US"/>
              <a:t>则是将将基于值函数与基于策略两种方法的结合。</a:t>
            </a:r>
          </a:p>
          <a:p>
            <a:r>
              <a:rPr lang="zh-CN" altLang="en-US"/>
              <a:t>目前研究热点是将博弈理论与</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多智能体强化学习结合比如</a:t>
            </a:r>
            <a:r>
              <a:rPr lang="zh-CN" altLang="en-US">
                <a:sym typeface="+mn-ea"/>
              </a:rPr>
              <a:t>平均场博弈，进化博弈理论与</a:t>
            </a:r>
            <a:r>
              <a:rPr lang="en-US" altLang="zh-CN">
                <a:sym typeface="+mn-ea"/>
              </a:rPr>
              <a:t>DRL</a:t>
            </a:r>
            <a:r>
              <a:rPr lang="zh-CN" altLang="en-US">
                <a:sym typeface="+mn-ea"/>
              </a:rPr>
              <a:t>的结合，蚁群算法与</a:t>
            </a:r>
            <a:r>
              <a:rPr lang="en-US" altLang="zh-CN">
                <a:sym typeface="+mn-ea"/>
              </a:rPr>
              <a:t>DRL</a:t>
            </a:r>
            <a:r>
              <a:rPr lang="zh-CN" altLang="en-US">
                <a:sym typeface="+mn-ea"/>
              </a:rPr>
              <a:t>结合优化大规模多智能体交互以及协调机制。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22</a:t>
            </a:fld>
            <a:endParaRPr lang="zh-CN" altLang="en-US"/>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最后介绍我的研究计划：博一主要是研究基于博弈理论的多智能体系统，博二，博三主要是研究多智能体强化学习，以及与博奕理论的相结合，希望能在</a:t>
            </a:r>
            <a:r>
              <a:rPr lang="en-US" altLang="zh-CN"/>
              <a:t>4</a:t>
            </a:r>
            <a:r>
              <a:rPr lang="zh-CN" altLang="en-US"/>
              <a:t>年的博士阶段发出</a:t>
            </a:r>
            <a:r>
              <a:rPr lang="en-US" altLang="zh-CN"/>
              <a:t>1-2 CCF A</a:t>
            </a:r>
            <a:r>
              <a:rPr lang="zh-CN" altLang="en-US"/>
              <a:t>类，</a:t>
            </a:r>
            <a:r>
              <a:rPr lang="en-US" altLang="zh-CN"/>
              <a:t>1-2 B</a:t>
            </a:r>
            <a:r>
              <a:rPr lang="zh-CN" altLang="en-US"/>
              <a:t>类以及</a:t>
            </a:r>
            <a:r>
              <a:rPr lang="en-US" altLang="zh-CN"/>
              <a:t>2</a:t>
            </a:r>
            <a:r>
              <a:rPr lang="zh-CN" altLang="en-US"/>
              <a:t>篇以上的</a:t>
            </a:r>
            <a:r>
              <a:rPr lang="en-US" altLang="zh-CN"/>
              <a:t>SCI</a:t>
            </a:r>
            <a:r>
              <a:rPr lang="zh-CN" altLang="en-US"/>
              <a:t>论文，并出色完成毕业答辩顺利毕业。</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23</a:t>
            </a:fld>
            <a:endParaRPr lang="zh-CN" altLang="en-US"/>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我的汇报完毕，谢谢老师。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24</a:t>
            </a:fld>
            <a:endParaRPr lang="zh-CN" alt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第一个是我的个人简介与科研背景</a:t>
            </a:r>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t>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首先简要介绍我的</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学习与工作经历。</a:t>
            </a:r>
            <a:r>
              <a:rPr lang="zh-CN" altLang="en-US"/>
              <a:t>我本科毕业于南开大学，</a:t>
            </a:r>
            <a:r>
              <a:rPr lang="en-US" altLang="zh-CN"/>
              <a:t>2007</a:t>
            </a:r>
            <a:r>
              <a:rPr lang="zh-CN" altLang="en-US"/>
              <a:t>年毕业之后先后在</a:t>
            </a:r>
            <a:r>
              <a:rPr lang="zh-CN" altLang="en-US" b="1" dirty="0">
                <a:latin typeface="微软雅黑" panose="020B0503020204020204" pitchFamily="34" charset="-122"/>
                <a:ea typeface="微软雅黑" panose="020B0503020204020204" pitchFamily="34" charset="-122"/>
                <a:sym typeface="+mn-ea"/>
              </a:rPr>
              <a:t>福建省生物医药公司，县级政府机关工作</a:t>
            </a:r>
            <a:r>
              <a:rPr lang="en-US" altLang="zh-CN"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a:t>2016</a:t>
            </a:r>
            <a:r>
              <a:rPr lang="zh-CN" altLang="en-US"/>
              <a:t>年考上哈尔滨工业大学（深圳）计算机学院研究生，并在</a:t>
            </a:r>
            <a:r>
              <a:rPr lang="en-US" altLang="zh-CN"/>
              <a:t>2019</a:t>
            </a:r>
            <a:r>
              <a:rPr lang="zh-CN" altLang="en-US"/>
              <a:t>年</a:t>
            </a:r>
            <a:r>
              <a:rPr lang="en-US" altLang="zh-CN"/>
              <a:t>1</a:t>
            </a:r>
            <a:r>
              <a:rPr lang="zh-CN" altLang="en-US"/>
              <a:t>月顺利毕业。</a:t>
            </a:r>
          </a:p>
          <a:p>
            <a:r>
              <a:rPr lang="zh-CN" altLang="en-US"/>
              <a:t>毕业之后在</a:t>
            </a:r>
            <a:r>
              <a:rPr lang="zh-CN" altLang="en-US" b="1" dirty="0">
                <a:latin typeface="微软雅黑" panose="020B0503020204020204" pitchFamily="34" charset="-122"/>
                <a:ea typeface="微软雅黑" panose="020B0503020204020204" pitchFamily="34" charset="-122"/>
                <a:sym typeface="+mn-ea"/>
              </a:rPr>
              <a:t>度小满金融科技有限公司，上海微创软件技术有限公司深圳分公司做</a:t>
            </a:r>
            <a:r>
              <a:rPr lang="en-US" altLang="zh-CN" b="1" dirty="0">
                <a:latin typeface="微软雅黑" panose="020B0503020204020204" pitchFamily="34" charset="-122"/>
                <a:ea typeface="微软雅黑" panose="020B0503020204020204" pitchFamily="34" charset="-122"/>
                <a:sym typeface="+mn-ea"/>
              </a:rPr>
              <a:t>IT</a:t>
            </a:r>
            <a:r>
              <a:rPr lang="zh-CN" altLang="en-US" b="1" dirty="0">
                <a:latin typeface="微软雅黑" panose="020B0503020204020204" pitchFamily="34" charset="-122"/>
                <a:ea typeface="微软雅黑" panose="020B0503020204020204" pitchFamily="34" charset="-122"/>
                <a:sym typeface="+mn-ea"/>
              </a:rPr>
              <a:t>工程师工作至今。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我的硕士研究生的研究方向是非完备信息机器博弈，主要以德州扑克，</a:t>
            </a:r>
            <a:r>
              <a:rPr lang="en-US" altLang="zh-CN"/>
              <a:t>3D</a:t>
            </a:r>
            <a:r>
              <a:rPr lang="zh-CN" altLang="en-US"/>
              <a:t>视频游戏为研究载体，研究如何使用博弈理论、强化学习开发出高水平智能的智能体系统。</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b="1" dirty="0">
                <a:solidFill>
                  <a:schemeClr val="accent3"/>
                </a:solidFill>
                <a:latin typeface="微软雅黑" panose="020B0503020204020204" pitchFamily="34" charset="-122"/>
                <a:ea typeface="微软雅黑" panose="020B0503020204020204" pitchFamily="34" charset="-122"/>
                <a:sym typeface="+mn-ea"/>
              </a:rPr>
              <a:t>研究生阶段，跟实验室的硕士生、博士生同学合作参加编程比赛、撰写项目申请书、深圳市科研项目结题报告；</a:t>
            </a:r>
            <a:endParaRPr lang="zh-CN" altLang="en-US" b="1" dirty="0">
              <a:solidFill>
                <a:schemeClr val="accent3"/>
              </a:solidFill>
              <a:latin typeface="微软雅黑" panose="020B0503020204020204" pitchFamily="34" charset="-122"/>
              <a:ea typeface="微软雅黑" panose="020B0503020204020204" pitchFamily="34" charset="-122"/>
            </a:endParaRPr>
          </a:p>
          <a:p>
            <a:r>
              <a:rPr lang="zh-CN" altLang="en-US" b="1" dirty="0">
                <a:solidFill>
                  <a:schemeClr val="accent3"/>
                </a:solidFill>
                <a:latin typeface="微软雅黑" panose="020B0503020204020204" pitchFamily="34" charset="-122"/>
                <a:ea typeface="微软雅黑" panose="020B0503020204020204" pitchFamily="34" charset="-122"/>
                <a:sym typeface="+mn-ea"/>
              </a:rPr>
              <a:t>课外跟同学一起参加活动：爬山野炊、羽毛球比赛等等。</a:t>
            </a:r>
            <a:endParaRPr lang="zh-CN" altLang="en-US"/>
          </a:p>
        </p:txBody>
      </p:sp>
      <p:sp>
        <p:nvSpPr>
          <p:cNvPr id="4" name="灯片编号占位符 3"/>
          <p:cNvSpPr>
            <a:spLocks noGrp="1"/>
          </p:cNvSpPr>
          <p:nvPr>
            <p:ph type="sldNum" sz="quarter" idx="10"/>
          </p:nvPr>
        </p:nvSpPr>
        <p:spPr/>
        <p:txBody>
          <a:bodyPr/>
          <a:lstStyle/>
          <a:p>
            <a:fld id="{C2F775A4-DBCA-43D6-BDA5-B5DAC751E2D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下面我从五个方面介绍我的科研综合能力：</a:t>
            </a:r>
          </a:p>
          <a:p>
            <a:r>
              <a:rPr lang="zh-CN" altLang="en-US">
                <a:solidFill>
                  <a:schemeClr val="accent1"/>
                </a:solidFill>
                <a:sym typeface="+mn-ea"/>
              </a:rPr>
              <a:t>第一、硕士入学考试：数学一：</a:t>
            </a:r>
            <a:r>
              <a:rPr lang="en-US" altLang="zh-CN">
                <a:solidFill>
                  <a:schemeClr val="accent1"/>
                </a:solidFill>
                <a:sym typeface="+mn-ea"/>
              </a:rPr>
              <a:t>127</a:t>
            </a:r>
            <a:r>
              <a:rPr lang="zh-CN" altLang="en-US">
                <a:solidFill>
                  <a:schemeClr val="accent1"/>
                </a:solidFill>
                <a:sym typeface="+mn-ea"/>
              </a:rPr>
              <a:t>，学院第一名，计算机基础综合：</a:t>
            </a:r>
            <a:r>
              <a:rPr lang="en-US" altLang="zh-CN">
                <a:solidFill>
                  <a:schemeClr val="accent1"/>
                </a:solidFill>
                <a:sym typeface="+mn-ea"/>
              </a:rPr>
              <a:t>117</a:t>
            </a:r>
            <a:r>
              <a:rPr lang="zh-CN" altLang="en-US">
                <a:solidFill>
                  <a:schemeClr val="accent1"/>
                </a:solidFill>
                <a:sym typeface="+mn-ea"/>
              </a:rPr>
              <a:t>， 总分学院第二名，逻辑思维能力强，计算机基础知识掌握扎实；</a:t>
            </a:r>
          </a:p>
          <a:p>
            <a:pPr algn="l">
              <a:lnSpc>
                <a:spcPct val="120000"/>
              </a:lnSpc>
            </a:pP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a:p>
          <a:p>
            <a:endParaRPr lang="zh-CN" altLang="en-US">
              <a:sym typeface="+mn-ea"/>
            </a:endParaRPr>
          </a:p>
          <a:p>
            <a:pPr algn="l">
              <a:lnSpc>
                <a:spcPct val="120000"/>
              </a:lnSpc>
            </a:pP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solidFill>
            <a:srgbClr val="E9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页3">
    <p:spTree>
      <p:nvGrpSpPr>
        <p:cNvPr id="1" name=""/>
        <p:cNvGrpSpPr/>
        <p:nvPr/>
      </p:nvGrpSpPr>
      <p:grpSpPr>
        <a:xfrm>
          <a:off x="0" y="0"/>
          <a:ext cx="0" cy="0"/>
          <a:chOff x="0" y="0"/>
          <a:chExt cx="0" cy="0"/>
        </a:xfrm>
      </p:grpSpPr>
      <p:sp>
        <p:nvSpPr>
          <p:cNvPr id="60" name="矩形 59"/>
          <p:cNvSpPr/>
          <p:nvPr userDrawn="1"/>
        </p:nvSpPr>
        <p:spPr>
          <a:xfrm>
            <a:off x="-18510" y="0"/>
            <a:ext cx="9162510" cy="84355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文本占位符 6"/>
          <p:cNvSpPr>
            <a:spLocks noGrp="1"/>
          </p:cNvSpPr>
          <p:nvPr>
            <p:ph type="body" sz="quarter" idx="10" hasCustomPrompt="1"/>
          </p:nvPr>
        </p:nvSpPr>
        <p:spPr>
          <a:xfrm>
            <a:off x="344958" y="209203"/>
            <a:ext cx="648072" cy="756047"/>
          </a:xfrm>
          <a:prstGeom prst="rect">
            <a:avLst/>
          </a:prstGeom>
        </p:spPr>
        <p:txBody>
          <a:bodyPr/>
          <a:lstStyle>
            <a:lvl1pPr marL="0" indent="0" algn="dist">
              <a:buNone/>
              <a:defRPr sz="36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078194" y="261187"/>
            <a:ext cx="3439800" cy="372618"/>
          </a:xfrm>
          <a:prstGeom prst="rect">
            <a:avLst/>
          </a:prstGeom>
        </p:spPr>
        <p:txBody>
          <a:bodyPr/>
          <a:lstStyle>
            <a:lvl1pPr marL="0" indent="0" algn="l">
              <a:buNone/>
              <a:defRPr sz="3000" baseline="0">
                <a:solidFill>
                  <a:schemeClr val="bg1"/>
                </a:solidFill>
                <a:latin typeface="微软雅黑" panose="020B0503020204020204" pitchFamily="34" charset="-122"/>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绪论引言</a:t>
            </a:r>
          </a:p>
        </p:txBody>
      </p:sp>
      <p:cxnSp>
        <p:nvCxnSpPr>
          <p:cNvPr id="64" name="直接连接符 63"/>
          <p:cNvCxnSpPr/>
          <p:nvPr userDrawn="1"/>
        </p:nvCxnSpPr>
        <p:spPr>
          <a:xfrm flipH="1">
            <a:off x="826726" y="305529"/>
            <a:ext cx="230598" cy="3637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B42095A-155F-4828-88E3-4DF16DB3926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2020/12/30</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2F42BBC-1C3A-4FB4-B469-39CAE4BFAEBF}" type="datetimeFigureOut">
              <a:rPr lang="zh-CN" altLang="en-US" smtClean="0"/>
              <a:t>2020/12/30</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B42095A-155F-4828-88E3-4DF16DB3926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9"/>
    </mc:Choice>
    <mc:Fallback xmlns="">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25.GIF"/><Relationship Id="rId5" Type="http://schemas.openxmlformats.org/officeDocument/2006/relationships/image" Target="../media/image24.jpeg"/><Relationship Id="rId4" Type="http://schemas.openxmlformats.org/officeDocument/2006/relationships/image" Target="../media/image23.jpe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1.xml"/><Relationship Id="rId6" Type="http://schemas.openxmlformats.org/officeDocument/2006/relationships/image" Target="../media/image28.jpeg"/><Relationship Id="rId5" Type="http://schemas.openxmlformats.org/officeDocument/2006/relationships/image" Target="../media/image27.jpeg"/><Relationship Id="rId4" Type="http://schemas.openxmlformats.org/officeDocument/2006/relationships/image" Target="../media/image26.jpe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12.xml"/></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30.jpeg"/><Relationship Id="rId4" Type="http://schemas.openxmlformats.org/officeDocument/2006/relationships/image" Target="../media/image29.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32.png"/><Relationship Id="rId4" Type="http://schemas.openxmlformats.org/officeDocument/2006/relationships/image" Target="../media/image31.png"/></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33.jpeg"/></Relationships>
</file>

<file path=ppt/slides/_rels/slide16.xml.rels><?xml version="1.0" encoding="UTF-8" standalone="yes"?>
<Relationships xmlns="http://schemas.openxmlformats.org/package/2006/relationships"><Relationship Id="rId3" Type="http://schemas.openxmlformats.org/officeDocument/2006/relationships/notesSlide" Target="../notesSlides/notesSlide16.xml"/><Relationship Id="rId2" Type="http://schemas.openxmlformats.org/officeDocument/2006/relationships/slideLayout" Target="../slideLayouts/slideLayout7.xml"/><Relationship Id="rId1" Type="http://schemas.openxmlformats.org/officeDocument/2006/relationships/tags" Target="../tags/tag15.xml"/><Relationship Id="rId6" Type="http://schemas.openxmlformats.org/officeDocument/2006/relationships/image" Target="../media/image36.png"/><Relationship Id="rId5" Type="http://schemas.openxmlformats.org/officeDocument/2006/relationships/image" Target="../media/image35.png"/><Relationship Id="rId4" Type="http://schemas.openxmlformats.org/officeDocument/2006/relationships/image" Target="../media/image34.png"/></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7" Type="http://schemas.openxmlformats.org/officeDocument/2006/relationships/image" Target="../media/image40.jpeg"/><Relationship Id="rId2" Type="http://schemas.openxmlformats.org/officeDocument/2006/relationships/slideLayout" Target="../slideLayouts/slideLayout7.xml"/><Relationship Id="rId1" Type="http://schemas.openxmlformats.org/officeDocument/2006/relationships/tags" Target="../tags/tag16.xml"/><Relationship Id="rId6" Type="http://schemas.openxmlformats.org/officeDocument/2006/relationships/image" Target="../media/image39.jpeg"/><Relationship Id="rId5" Type="http://schemas.openxmlformats.org/officeDocument/2006/relationships/image" Target="../media/image38.jpeg"/><Relationship Id="rId4" Type="http://schemas.openxmlformats.org/officeDocument/2006/relationships/image" Target="../media/image37.jpeg"/></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42.jpeg"/><Relationship Id="rId4" Type="http://schemas.openxmlformats.org/officeDocument/2006/relationships/image" Target="../media/image41.jpe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12.xml"/></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8.xml"/><Relationship Id="rId6" Type="http://schemas.openxmlformats.org/officeDocument/2006/relationships/image" Target="../media/image44.jpeg"/><Relationship Id="rId5" Type="http://schemas.openxmlformats.org/officeDocument/2006/relationships/image" Target="../media/image43.jpeg"/><Relationship Id="rId4" Type="http://schemas.openxmlformats.org/officeDocument/2006/relationships/image" Target="../media/image8.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46.jpeg"/><Relationship Id="rId4" Type="http://schemas.openxmlformats.org/officeDocument/2006/relationships/image" Target="../media/image45.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0.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tags" Target="../tags/tag22.xml"/><Relationship Id="rId1" Type="http://schemas.openxmlformats.org/officeDocument/2006/relationships/tags" Target="../tags/tag21.xml"/><Relationship Id="rId5" Type="http://schemas.openxmlformats.org/officeDocument/2006/relationships/image" Target="../media/image47.jpeg"/><Relationship Id="rId4" Type="http://schemas.openxmlformats.org/officeDocument/2006/relationships/notesSlide" Target="../notesSlides/notesSlide23.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6.jpeg"/><Relationship Id="rId5" Type="http://schemas.openxmlformats.org/officeDocument/2006/relationships/image" Target="../media/image5.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9.jpe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8.jpeg"/><Relationship Id="rId5" Type="http://schemas.openxmlformats.org/officeDocument/2006/relationships/image" Target="../media/image7.GIF"/><Relationship Id="rId4" Type="http://schemas.openxmlformats.org/officeDocument/2006/relationships/image" Target="../media/image2.jpeg"/></Relationships>
</file>

<file path=ppt/slides/_rels/slide7.xml.rels><?xml version="1.0" encoding="UTF-8" standalone="yes"?>
<Relationships xmlns="http://schemas.openxmlformats.org/package/2006/relationships"><Relationship Id="rId8" Type="http://schemas.openxmlformats.org/officeDocument/2006/relationships/image" Target="../media/image13.jpeg"/><Relationship Id="rId3" Type="http://schemas.openxmlformats.org/officeDocument/2006/relationships/notesSlide" Target="../notesSlides/notesSlide7.xml"/><Relationship Id="rId7" Type="http://schemas.openxmlformats.org/officeDocument/2006/relationships/image" Target="../media/image12.jpeg"/><Relationship Id="rId2" Type="http://schemas.openxmlformats.org/officeDocument/2006/relationships/slideLayout" Target="../slideLayouts/slideLayout7.xml"/><Relationship Id="rId1" Type="http://schemas.openxmlformats.org/officeDocument/2006/relationships/tags" Target="../tags/tag7.xml"/><Relationship Id="rId6" Type="http://schemas.openxmlformats.org/officeDocument/2006/relationships/image" Target="../media/image11.jpeg"/><Relationship Id="rId5" Type="http://schemas.openxmlformats.org/officeDocument/2006/relationships/image" Target="../media/image10.jpeg"/><Relationship Id="rId4" Type="http://schemas.openxmlformats.org/officeDocument/2006/relationships/image" Target="../media/image2.jpeg"/><Relationship Id="rId9" Type="http://schemas.openxmlformats.org/officeDocument/2006/relationships/image" Target="../media/image14.jpeg"/></Relationships>
</file>

<file path=ppt/slides/_rels/slide8.xml.rels><?xml version="1.0" encoding="UTF-8" standalone="yes"?>
<Relationships xmlns="http://schemas.openxmlformats.org/package/2006/relationships"><Relationship Id="rId8" Type="http://schemas.openxmlformats.org/officeDocument/2006/relationships/image" Target="../media/image19.jpeg"/><Relationship Id="rId3" Type="http://schemas.openxmlformats.org/officeDocument/2006/relationships/notesSlide" Target="../notesSlides/notesSlide8.xml"/><Relationship Id="rId7" Type="http://schemas.openxmlformats.org/officeDocument/2006/relationships/image" Target="../media/image18.jpeg"/><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7.jpeg"/><Relationship Id="rId5" Type="http://schemas.openxmlformats.org/officeDocument/2006/relationships/image" Target="../media/image16.jpeg"/><Relationship Id="rId4" Type="http://schemas.openxmlformats.org/officeDocument/2006/relationships/image" Target="../media/image15.jpeg"/><Relationship Id="rId9" Type="http://schemas.openxmlformats.org/officeDocument/2006/relationships/image" Target="../media/image20.png"/></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22.jpeg"/><Relationship Id="rId4" Type="http://schemas.openxmlformats.org/officeDocument/2006/relationships/image" Target="../media/image21.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1812" y="0"/>
            <a:ext cx="6072188"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矩形 7"/>
          <p:cNvSpPr/>
          <p:nvPr/>
        </p:nvSpPr>
        <p:spPr>
          <a:xfrm>
            <a:off x="0" y="0"/>
            <a:ext cx="3071813" cy="5143500"/>
          </a:xfrm>
          <a:prstGeom prst="rect">
            <a:avLst/>
          </a:prstGeom>
          <a:solidFill>
            <a:srgbClr val="E1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2185989" y="1722262"/>
            <a:ext cx="1771650" cy="17716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512040" y="1960647"/>
            <a:ext cx="1090970" cy="1222208"/>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ME</a:t>
            </a:r>
            <a:endParaRPr lang="zh-CN" altLang="en-US" sz="3600" dirty="0"/>
          </a:p>
        </p:txBody>
      </p:sp>
      <p:sp>
        <p:nvSpPr>
          <p:cNvPr id="13" name="任意多边形 12"/>
          <p:cNvSpPr/>
          <p:nvPr/>
        </p:nvSpPr>
        <p:spPr>
          <a:xfrm>
            <a:off x="8872537" y="1307925"/>
            <a:ext cx="271463" cy="2600325"/>
          </a:xfrm>
          <a:custGeom>
            <a:avLst/>
            <a:gdLst>
              <a:gd name="connsiteX0" fmla="*/ 80960 w 361950"/>
              <a:gd name="connsiteY0" fmla="*/ 0 h 3467100"/>
              <a:gd name="connsiteX1" fmla="*/ 361950 w 361950"/>
              <a:gd name="connsiteY1" fmla="*/ 0 h 3467100"/>
              <a:gd name="connsiteX2" fmla="*/ 361950 w 361950"/>
              <a:gd name="connsiteY2" fmla="*/ 3467100 h 3467100"/>
              <a:gd name="connsiteX3" fmla="*/ 80960 w 361950"/>
              <a:gd name="connsiteY3" fmla="*/ 3467100 h 3467100"/>
              <a:gd name="connsiteX4" fmla="*/ 0 w 361950"/>
              <a:gd name="connsiteY4" fmla="*/ 3386140 h 3467100"/>
              <a:gd name="connsiteX5" fmla="*/ 0 w 361950"/>
              <a:gd name="connsiteY5" fmla="*/ 80960 h 3467100"/>
              <a:gd name="connsiteX6" fmla="*/ 80960 w 361950"/>
              <a:gd name="connsiteY6"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3467100">
                <a:moveTo>
                  <a:pt x="80960" y="0"/>
                </a:moveTo>
                <a:lnTo>
                  <a:pt x="361950" y="0"/>
                </a:lnTo>
                <a:lnTo>
                  <a:pt x="361950" y="3467100"/>
                </a:lnTo>
                <a:lnTo>
                  <a:pt x="80960" y="3467100"/>
                </a:lnTo>
                <a:cubicBezTo>
                  <a:pt x="36247" y="3467100"/>
                  <a:pt x="0" y="3430853"/>
                  <a:pt x="0" y="3386140"/>
                </a:cubicBezTo>
                <a:lnTo>
                  <a:pt x="0" y="80960"/>
                </a:lnTo>
                <a:cubicBezTo>
                  <a:pt x="0" y="36247"/>
                  <a:pt x="36247" y="0"/>
                  <a:pt x="8096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TextBox 7"/>
          <p:cNvSpPr txBox="1"/>
          <p:nvPr/>
        </p:nvSpPr>
        <p:spPr>
          <a:xfrm>
            <a:off x="4289425" y="1369060"/>
            <a:ext cx="4251325" cy="59182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pPr algn="ctr"/>
            <a:r>
              <a:rPr lang="zh-CN" altLang="en-US" sz="3600">
                <a:solidFill>
                  <a:schemeClr val="accent1"/>
                </a:solidFill>
                <a:latin typeface="微软雅黑" panose="020B0503020204020204" pitchFamily="34" charset="-122"/>
                <a:ea typeface="微软雅黑" panose="020B0503020204020204" pitchFamily="34" charset="-122"/>
                <a:sym typeface="+mn-ea"/>
              </a:rPr>
              <a:t>博士入学复试报告</a:t>
            </a:r>
            <a:endParaRPr lang="en-US" altLang="zh-CN" sz="3600" spc="225"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Omar Akram - Free As A Bir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997" y="4533900"/>
            <a:ext cx="609600" cy="609600"/>
          </a:xfrm>
          <a:prstGeom prst="rect">
            <a:avLst/>
          </a:prstGeom>
        </p:spPr>
      </p:pic>
      <p:sp>
        <p:nvSpPr>
          <p:cNvPr id="4" name="文本框 3"/>
          <p:cNvSpPr txBox="1"/>
          <p:nvPr/>
        </p:nvSpPr>
        <p:spPr>
          <a:xfrm>
            <a:off x="6386830" y="3493770"/>
            <a:ext cx="1787525" cy="368300"/>
          </a:xfrm>
          <a:prstGeom prst="rect">
            <a:avLst/>
          </a:prstGeom>
          <a:noFill/>
        </p:spPr>
        <p:txBody>
          <a:bodyPr wrap="none" rtlCol="0" anchor="t">
            <a:spAutoFit/>
          </a:bodyPr>
          <a:lstStyle/>
          <a:p>
            <a:pPr algn="l"/>
            <a:r>
              <a:rPr lang="zh-CN" altLang="en-US" b="1">
                <a:solidFill>
                  <a:schemeClr val="accent1"/>
                </a:solidFill>
                <a:latin typeface="微软雅黑" panose="020B0503020204020204" pitchFamily="34" charset="-122"/>
                <a:ea typeface="微软雅黑" panose="020B0503020204020204" pitchFamily="34" charset="-122"/>
                <a:sym typeface="+mn-ea"/>
              </a:rPr>
              <a:t>汇报人：</a:t>
            </a:r>
            <a:r>
              <a:rPr lang="en-US" altLang="zh-CN" b="1">
                <a:solidFill>
                  <a:schemeClr val="accent1"/>
                </a:solidFill>
                <a:latin typeface="微软雅黑" panose="020B0503020204020204" pitchFamily="34" charset="-122"/>
                <a:ea typeface="微软雅黑" panose="020B0503020204020204" pitchFamily="34" charset="-122"/>
                <a:sym typeface="+mn-ea"/>
              </a:rPr>
              <a:t>李焜炽</a:t>
            </a:r>
          </a:p>
        </p:txBody>
      </p:sp>
      <p:sp>
        <p:nvSpPr>
          <p:cNvPr id="6" name="TextBox 29"/>
          <p:cNvSpPr txBox="1"/>
          <p:nvPr/>
        </p:nvSpPr>
        <p:spPr>
          <a:xfrm>
            <a:off x="7702233" y="3364548"/>
            <a:ext cx="471805" cy="397510"/>
          </a:xfrm>
          <a:prstGeom prst="rect">
            <a:avLst/>
          </a:prstGeom>
          <a:noFill/>
        </p:spPr>
        <p:txBody>
          <a:bodyPr wrap="none" lIns="121917" tIns="60958" rIns="121917" bIns="60958">
            <a:spAutoFit/>
          </a:bodyPr>
          <a:lstStyle/>
          <a:p>
            <a:pPr algn="r"/>
            <a:r>
              <a:rPr lang="zh-CN" altLang="en-US" sz="1800" b="1">
                <a:solidFill>
                  <a:schemeClr val="accent1"/>
                </a:solidFill>
                <a:latin typeface="微软雅黑" panose="020B0503020204020204" pitchFamily="34" charset="-122"/>
                <a:ea typeface="微软雅黑" panose="020B0503020204020204" pitchFamily="34" charset="-122"/>
              </a:rPr>
              <a:t>、</a:t>
            </a:r>
            <a:endParaRPr lang="zh-CN" altLang="en-US" sz="3200" b="1">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audio>
              <p:cMediaNode vol="80000" numSld="10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a:sym typeface="+mn-ea"/>
              </a:rPr>
              <a:t>抗压与情绪调控</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10</a:t>
            </a:fld>
            <a:endParaRPr lang="zh-CN" altLang="en-US" sz="3200" dirty="0">
              <a:solidFill>
                <a:srgbClr val="183052"/>
              </a:solidFill>
            </a:endParaRPr>
          </a:p>
        </p:txBody>
      </p:sp>
      <p:pic>
        <p:nvPicPr>
          <p:cNvPr id="106" name="图片 105" descr="antianxiety_logo"/>
          <p:cNvPicPr>
            <a:picLocks noChangeAspect="1"/>
          </p:cNvPicPr>
          <p:nvPr/>
        </p:nvPicPr>
        <p:blipFill>
          <a:blip r:embed="rId4"/>
          <a:stretch>
            <a:fillRect/>
          </a:stretch>
        </p:blipFill>
        <p:spPr>
          <a:xfrm>
            <a:off x="3551555" y="880745"/>
            <a:ext cx="1924685" cy="1924685"/>
          </a:xfrm>
          <a:prstGeom prst="rect">
            <a:avLst/>
          </a:prstGeom>
        </p:spPr>
      </p:pic>
      <p:pic>
        <p:nvPicPr>
          <p:cNvPr id="108" name="图片 107" descr="discuss_logo"/>
          <p:cNvPicPr>
            <a:picLocks noChangeAspect="1"/>
          </p:cNvPicPr>
          <p:nvPr/>
        </p:nvPicPr>
        <p:blipFill>
          <a:blip r:embed="rId5"/>
          <a:stretch>
            <a:fillRect/>
          </a:stretch>
        </p:blipFill>
        <p:spPr>
          <a:xfrm>
            <a:off x="1882775" y="2915285"/>
            <a:ext cx="1875790" cy="1884680"/>
          </a:xfrm>
          <a:prstGeom prst="rect">
            <a:avLst/>
          </a:prstGeom>
        </p:spPr>
      </p:pic>
      <p:pic>
        <p:nvPicPr>
          <p:cNvPr id="109" name="图片 108" descr="run_logo"/>
          <p:cNvPicPr>
            <a:picLocks noChangeAspect="1"/>
          </p:cNvPicPr>
          <p:nvPr/>
        </p:nvPicPr>
        <p:blipFill>
          <a:blip r:embed="rId6"/>
          <a:stretch>
            <a:fillRect/>
          </a:stretch>
        </p:blipFill>
        <p:spPr>
          <a:xfrm>
            <a:off x="4652645" y="3102610"/>
            <a:ext cx="2044065" cy="153416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27266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独立自主性</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11</a:t>
            </a:fld>
            <a:endParaRPr lang="zh-CN" altLang="en-US" sz="3200" dirty="0">
              <a:solidFill>
                <a:srgbClr val="183052"/>
              </a:solidFill>
            </a:endParaRPr>
          </a:p>
        </p:txBody>
      </p:sp>
      <p:pic>
        <p:nvPicPr>
          <p:cNvPr id="116" name="图片 115" descr="material_logo"/>
          <p:cNvPicPr>
            <a:picLocks noChangeAspect="1"/>
          </p:cNvPicPr>
          <p:nvPr/>
        </p:nvPicPr>
        <p:blipFill>
          <a:blip r:embed="rId4"/>
          <a:stretch>
            <a:fillRect/>
          </a:stretch>
        </p:blipFill>
        <p:spPr>
          <a:xfrm>
            <a:off x="3689985" y="758190"/>
            <a:ext cx="1839595" cy="1842770"/>
          </a:xfrm>
          <a:prstGeom prst="rect">
            <a:avLst/>
          </a:prstGeom>
        </p:spPr>
      </p:pic>
      <p:pic>
        <p:nvPicPr>
          <p:cNvPr id="117" name="图片 116" descr="topo_logo"/>
          <p:cNvPicPr>
            <a:picLocks noChangeAspect="1"/>
          </p:cNvPicPr>
          <p:nvPr/>
        </p:nvPicPr>
        <p:blipFill>
          <a:blip r:embed="rId5"/>
          <a:stretch>
            <a:fillRect/>
          </a:stretch>
        </p:blipFill>
        <p:spPr>
          <a:xfrm>
            <a:off x="1638935" y="2718435"/>
            <a:ext cx="2532380" cy="1914525"/>
          </a:xfrm>
          <a:prstGeom prst="rect">
            <a:avLst/>
          </a:prstGeom>
        </p:spPr>
      </p:pic>
      <p:pic>
        <p:nvPicPr>
          <p:cNvPr id="118" name="图片 117" descr="programe_logo"/>
          <p:cNvPicPr>
            <a:picLocks noChangeAspect="1"/>
          </p:cNvPicPr>
          <p:nvPr/>
        </p:nvPicPr>
        <p:blipFill>
          <a:blip r:embed="rId6"/>
          <a:stretch>
            <a:fillRect/>
          </a:stretch>
        </p:blipFill>
        <p:spPr>
          <a:xfrm>
            <a:off x="4906645" y="2741930"/>
            <a:ext cx="1932305" cy="189039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02</a:t>
              </a:r>
              <a:endParaRPr lang="zh-CN" altLang="en-US" sz="3600" dirty="0"/>
            </a:p>
          </p:txBody>
        </p:sp>
      </p:grpSp>
      <p:sp>
        <p:nvSpPr>
          <p:cNvPr id="44" name="矩形 43"/>
          <p:cNvSpPr/>
          <p:nvPr/>
        </p:nvSpPr>
        <p:spPr>
          <a:xfrm>
            <a:off x="3108959"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硕士科研经历与成绩</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矩形 6"/>
          <p:cNvSpPr/>
          <p:nvPr/>
        </p:nvSpPr>
        <p:spPr>
          <a:xfrm>
            <a:off x="3642360" y="1828165"/>
            <a:ext cx="2480945" cy="1612265"/>
          </a:xfrm>
          <a:prstGeom prst="rect">
            <a:avLst/>
          </a:prstGeom>
          <a:noFill/>
          <a:ln w="19050"/>
          <a:extLst>
            <a:ext uri="{909E8E84-426E-40DD-AFC4-6F175D3DCCD1}">
              <a14:hiddenFill xmlns:a14="http://schemas.microsoft.com/office/drawing/2010/main">
                <a:solidFill>
                  <a:schemeClr val="lt1"/>
                </a:solidFill>
              </a14:hiddenFill>
            </a:ext>
          </a:extLst>
        </p:spPr>
        <p:style>
          <a:lnRef idx="2">
            <a:schemeClr val="accent6"/>
          </a:lnRef>
          <a:fillRef idx="1">
            <a:schemeClr val="lt1"/>
          </a:fillRef>
          <a:effectRef idx="0">
            <a:schemeClr val="accent6"/>
          </a:effectRef>
          <a:fontRef idx="minor">
            <a:schemeClr val="dk1"/>
          </a:fontRef>
        </p:style>
        <p:txBody>
          <a:bodyPr rtlCol="0" anchor="ctr"/>
          <a:lstStyle/>
          <a:p>
            <a:pPr algn="ctr"/>
            <a:endParaRPr lang="zh-CN" altLang="en-US"/>
          </a:p>
        </p:txBody>
      </p:sp>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13</a:t>
            </a:fld>
            <a:endParaRPr lang="zh-CN" altLang="en-US" sz="3200" dirty="0">
              <a:solidFill>
                <a:srgbClr val="183052"/>
              </a:solidFill>
            </a:endParaRPr>
          </a:p>
        </p:txBody>
      </p:sp>
      <p:pic>
        <p:nvPicPr>
          <p:cNvPr id="4" name="图片 3"/>
          <p:cNvPicPr>
            <a:picLocks noChangeAspect="1"/>
          </p:cNvPicPr>
          <p:nvPr/>
        </p:nvPicPr>
        <p:blipFill>
          <a:blip r:embed="rId4"/>
          <a:stretch>
            <a:fillRect/>
          </a:stretch>
        </p:blipFill>
        <p:spPr>
          <a:xfrm>
            <a:off x="-61595" y="1906270"/>
            <a:ext cx="2929890" cy="1456055"/>
          </a:xfrm>
          <a:prstGeom prst="rect">
            <a:avLst/>
          </a:prstGeom>
        </p:spPr>
      </p:pic>
      <p:sp>
        <p:nvSpPr>
          <p:cNvPr id="6" name="右箭头 5"/>
          <p:cNvSpPr/>
          <p:nvPr/>
        </p:nvSpPr>
        <p:spPr>
          <a:xfrm>
            <a:off x="2868295" y="2468245"/>
            <a:ext cx="77406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泪滴形 9"/>
          <p:cNvSpPr/>
          <p:nvPr/>
        </p:nvSpPr>
        <p:spPr>
          <a:xfrm>
            <a:off x="3642360" y="2388235"/>
            <a:ext cx="367030" cy="367030"/>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17" rIns="0" bIns="45717" rtlCol="0" anchor="ctr"/>
          <a:lstStyle/>
          <a:p>
            <a:pPr algn="ctr"/>
            <a:r>
              <a:rPr lang="en-US" altLang="zh-CN" sz="1050" b="1" dirty="0">
                <a:solidFill>
                  <a:schemeClr val="bg1"/>
                </a:solidFill>
                <a:latin typeface="微软雅黑" panose="020B0503020204020204" pitchFamily="34" charset="-122"/>
                <a:ea typeface="微软雅黑" panose="020B0503020204020204" pitchFamily="34" charset="-122"/>
              </a:rPr>
              <a:t>02</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11" name="文本框 10"/>
          <p:cNvSpPr txBox="1"/>
          <p:nvPr/>
        </p:nvSpPr>
        <p:spPr>
          <a:xfrm>
            <a:off x="4101465" y="2388235"/>
            <a:ext cx="1588770" cy="368300"/>
          </a:xfrm>
          <a:prstGeom prst="rect">
            <a:avLst/>
          </a:prstGeom>
          <a:noFill/>
        </p:spPr>
        <p:txBody>
          <a:bodyPr wrap="square" rtlCol="0">
            <a:spAutoFit/>
          </a:bodyPr>
          <a:lstStyle/>
          <a:p>
            <a:r>
              <a:rPr lang="zh-CN" altLang="en-US"/>
              <a:t>在线手牌聚类</a:t>
            </a:r>
          </a:p>
        </p:txBody>
      </p:sp>
      <p:sp>
        <p:nvSpPr>
          <p:cNvPr id="12" name="泪滴形 11"/>
          <p:cNvSpPr/>
          <p:nvPr/>
        </p:nvSpPr>
        <p:spPr>
          <a:xfrm>
            <a:off x="3642360" y="2864485"/>
            <a:ext cx="367030" cy="367030"/>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17" rIns="0" bIns="45717" rtlCol="0" anchor="ctr"/>
          <a:lstStyle/>
          <a:p>
            <a:pPr algn="ctr"/>
            <a:r>
              <a:rPr lang="en-US" altLang="zh-CN" sz="1050" b="1" dirty="0">
                <a:solidFill>
                  <a:schemeClr val="bg1"/>
                </a:solidFill>
                <a:latin typeface="微软雅黑" panose="020B0503020204020204" pitchFamily="34" charset="-122"/>
                <a:ea typeface="微软雅黑" panose="020B0503020204020204" pitchFamily="34" charset="-122"/>
              </a:rPr>
              <a:t>03</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13" name="文本框 12"/>
          <p:cNvSpPr txBox="1"/>
          <p:nvPr/>
        </p:nvSpPr>
        <p:spPr>
          <a:xfrm>
            <a:off x="4101465" y="2864485"/>
            <a:ext cx="2021840" cy="368300"/>
          </a:xfrm>
          <a:prstGeom prst="rect">
            <a:avLst/>
          </a:prstGeom>
          <a:noFill/>
        </p:spPr>
        <p:txBody>
          <a:bodyPr wrap="square" rtlCol="0">
            <a:spAutoFit/>
          </a:bodyPr>
          <a:lstStyle/>
          <a:p>
            <a:r>
              <a:rPr lang="en-US" altLang="zh-CN"/>
              <a:t>UCT</a:t>
            </a:r>
            <a:r>
              <a:rPr lang="zh-CN" altLang="en-US"/>
              <a:t>做启发式搜索</a:t>
            </a:r>
          </a:p>
        </p:txBody>
      </p:sp>
      <p:sp>
        <p:nvSpPr>
          <p:cNvPr id="16" name="泪滴形 15"/>
          <p:cNvSpPr/>
          <p:nvPr/>
        </p:nvSpPr>
        <p:spPr>
          <a:xfrm>
            <a:off x="3642360" y="1928495"/>
            <a:ext cx="367030" cy="367030"/>
          </a:xfrm>
          <a:prstGeom prst="teardrop">
            <a:avLst/>
          </a:pr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lIns="0" tIns="45717" rIns="0" bIns="45717" rtlCol="0" anchor="ctr"/>
          <a:lstStyle/>
          <a:p>
            <a:pPr algn="ctr"/>
            <a:r>
              <a:rPr lang="en-US" altLang="zh-CN" sz="1050" b="1" dirty="0">
                <a:solidFill>
                  <a:schemeClr val="bg1"/>
                </a:solidFill>
                <a:latin typeface="微软雅黑" panose="020B0503020204020204" pitchFamily="34" charset="-122"/>
                <a:ea typeface="微软雅黑" panose="020B0503020204020204" pitchFamily="34" charset="-122"/>
              </a:rPr>
              <a:t>01</a:t>
            </a:r>
            <a:endParaRPr lang="zh-CN" altLang="en-US" sz="1050" b="1" dirty="0">
              <a:solidFill>
                <a:schemeClr val="bg1"/>
              </a:solidFill>
              <a:latin typeface="微软雅黑" panose="020B0503020204020204" pitchFamily="34" charset="-122"/>
              <a:ea typeface="微软雅黑" panose="020B0503020204020204" pitchFamily="34" charset="-122"/>
            </a:endParaRPr>
          </a:p>
        </p:txBody>
      </p:sp>
      <p:sp>
        <p:nvSpPr>
          <p:cNvPr id="17" name="文本框 16"/>
          <p:cNvSpPr txBox="1"/>
          <p:nvPr/>
        </p:nvSpPr>
        <p:spPr>
          <a:xfrm>
            <a:off x="4101465" y="1927225"/>
            <a:ext cx="1588770" cy="368300"/>
          </a:xfrm>
          <a:prstGeom prst="rect">
            <a:avLst/>
          </a:prstGeom>
          <a:noFill/>
        </p:spPr>
        <p:txBody>
          <a:bodyPr wrap="square" rtlCol="0">
            <a:spAutoFit/>
          </a:bodyPr>
          <a:lstStyle/>
          <a:p>
            <a:r>
              <a:rPr lang="zh-CN" altLang="en-US"/>
              <a:t>博弈树分解</a:t>
            </a:r>
          </a:p>
        </p:txBody>
      </p:sp>
      <p:pic>
        <p:nvPicPr>
          <p:cNvPr id="19" name="图片 18"/>
          <p:cNvPicPr>
            <a:picLocks noChangeAspect="1"/>
          </p:cNvPicPr>
          <p:nvPr/>
        </p:nvPicPr>
        <p:blipFill>
          <a:blip r:embed="rId5"/>
          <a:stretch>
            <a:fillRect/>
          </a:stretch>
        </p:blipFill>
        <p:spPr>
          <a:xfrm>
            <a:off x="6897370" y="1943735"/>
            <a:ext cx="2143125" cy="1381125"/>
          </a:xfrm>
          <a:prstGeom prst="rect">
            <a:avLst/>
          </a:prstGeom>
        </p:spPr>
      </p:pic>
      <p:sp>
        <p:nvSpPr>
          <p:cNvPr id="20" name="右箭头 19"/>
          <p:cNvSpPr/>
          <p:nvPr/>
        </p:nvSpPr>
        <p:spPr>
          <a:xfrm>
            <a:off x="6123305" y="2468245"/>
            <a:ext cx="774065"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9" name="文本框 21"/>
          <p:cNvSpPr txBox="1"/>
          <p:nvPr/>
        </p:nvSpPr>
        <p:spPr>
          <a:xfrm>
            <a:off x="762635" y="223520"/>
            <a:ext cx="3511550"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非限制性德州扑克</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14</a:t>
            </a:fld>
            <a:endParaRPr lang="zh-CN" altLang="en-US" sz="3200" dirty="0">
              <a:solidFill>
                <a:srgbClr val="183052"/>
              </a:solidFill>
            </a:endParaRPr>
          </a:p>
        </p:txBody>
      </p:sp>
      <p:sp>
        <p:nvSpPr>
          <p:cNvPr id="9" name="文本框 21"/>
          <p:cNvSpPr txBox="1"/>
          <p:nvPr/>
        </p:nvSpPr>
        <p:spPr>
          <a:xfrm>
            <a:off x="762635" y="223520"/>
            <a:ext cx="3511550"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非限制性德州扑克</a:t>
            </a:r>
          </a:p>
        </p:txBody>
      </p:sp>
      <p:pic>
        <p:nvPicPr>
          <p:cNvPr id="14" name="图片 13"/>
          <p:cNvPicPr>
            <a:picLocks noChangeAspect="1"/>
          </p:cNvPicPr>
          <p:nvPr/>
        </p:nvPicPr>
        <p:blipFill>
          <a:blip r:embed="rId4"/>
          <a:stretch>
            <a:fillRect/>
          </a:stretch>
        </p:blipFill>
        <p:spPr>
          <a:xfrm>
            <a:off x="1508760" y="3538855"/>
            <a:ext cx="5845175" cy="1451610"/>
          </a:xfrm>
          <a:prstGeom prst="rect">
            <a:avLst/>
          </a:prstGeom>
        </p:spPr>
      </p:pic>
      <p:pic>
        <p:nvPicPr>
          <p:cNvPr id="3" name="图片 14" descr="C:\Users\klll\AppData\Roaming\Tencent\Users\290358313\QQ\WinTemp\RichOle\GL}$3QPM80CPNU2AK4YGF78.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a:xfrm>
            <a:off x="2096135" y="833120"/>
            <a:ext cx="4951095" cy="2522220"/>
          </a:xfrm>
          <a:prstGeom prst="rect">
            <a:avLst/>
          </a:prstGeom>
          <a:noFill/>
          <a:ln>
            <a:noFill/>
          </a:ln>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15</a:t>
            </a:fld>
            <a:endParaRPr lang="zh-CN" altLang="en-US" sz="3200" dirty="0">
              <a:solidFill>
                <a:srgbClr val="183052"/>
              </a:solidFill>
            </a:endParaRPr>
          </a:p>
        </p:txBody>
      </p:sp>
      <p:sp>
        <p:nvSpPr>
          <p:cNvPr id="9" name="文本框 21"/>
          <p:cNvSpPr txBox="1"/>
          <p:nvPr/>
        </p:nvSpPr>
        <p:spPr>
          <a:xfrm>
            <a:off x="762635" y="223520"/>
            <a:ext cx="3511550"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非限制性德州扑克</a:t>
            </a:r>
          </a:p>
        </p:txBody>
      </p:sp>
      <p:pic>
        <p:nvPicPr>
          <p:cNvPr id="4" name="图片 3"/>
          <p:cNvPicPr>
            <a:picLocks noChangeAspect="1"/>
          </p:cNvPicPr>
          <p:nvPr/>
        </p:nvPicPr>
        <p:blipFill>
          <a:blip r:embed="rId4"/>
          <a:stretch>
            <a:fillRect/>
          </a:stretch>
        </p:blipFill>
        <p:spPr>
          <a:xfrm>
            <a:off x="1819275" y="819150"/>
            <a:ext cx="4867275" cy="419100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13525" y="308423"/>
            <a:ext cx="2057400" cy="273844"/>
          </a:xfrm>
        </p:spPr>
        <p:txBody>
          <a:bodyPr/>
          <a:lstStyle/>
          <a:p>
            <a:fld id="{AB42095A-155F-4828-88E3-4DF16DB3926E}" type="slidenum">
              <a:rPr lang="zh-CN" altLang="en-US" sz="3200" smtClean="0">
                <a:solidFill>
                  <a:srgbClr val="183052"/>
                </a:solidFill>
              </a:rPr>
              <a:t>16</a:t>
            </a:fld>
            <a:endParaRPr lang="zh-CN" altLang="en-US" sz="3200" dirty="0">
              <a:solidFill>
                <a:srgbClr val="183052"/>
              </a:solidFill>
            </a:endParaRPr>
          </a:p>
        </p:txBody>
      </p:sp>
      <p:pic>
        <p:nvPicPr>
          <p:cNvPr id="5123" name="图片 9" descr="gold_medal"/>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603943" y="1285418"/>
            <a:ext cx="1637493" cy="1190904"/>
          </a:xfrm>
          <a:prstGeom prst="rect">
            <a:avLst/>
          </a:prstGeom>
          <a:noFill/>
          <a:extLst>
            <a:ext uri="{909E8E84-426E-40DD-AFC4-6F175D3DCCD1}">
              <a14:hiddenFill xmlns:a14="http://schemas.microsoft.com/office/drawing/2010/main">
                <a:solidFill>
                  <a:srgbClr val="FFFFFF"/>
                </a:solidFill>
              </a14:hiddenFill>
            </a:ext>
          </a:extLst>
        </p:spPr>
      </p:pic>
      <p:pic>
        <p:nvPicPr>
          <p:cNvPr id="5122" name="图片 8" descr="silver_medal"/>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532101" y="2476322"/>
            <a:ext cx="1781175" cy="1295400"/>
          </a:xfrm>
          <a:prstGeom prst="rect">
            <a:avLst/>
          </a:prstGeom>
          <a:noFill/>
          <a:extLst>
            <a:ext uri="{909E8E84-426E-40DD-AFC4-6F175D3DCCD1}">
              <a14:hiddenFill xmlns:a14="http://schemas.microsoft.com/office/drawing/2010/main">
                <a:solidFill>
                  <a:srgbClr val="FFFFFF"/>
                </a:solidFill>
              </a14:hiddenFill>
            </a:ext>
          </a:extLst>
        </p:spPr>
      </p:pic>
      <p:pic>
        <p:nvPicPr>
          <p:cNvPr id="5121" name="图片 7" descr="bronze_medal"/>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532612" y="3771722"/>
            <a:ext cx="1798531" cy="1310487"/>
          </a:xfrm>
          <a:prstGeom prst="rect">
            <a:avLst/>
          </a:prstGeom>
          <a:noFill/>
          <a:extLst>
            <a:ext uri="{909E8E84-426E-40DD-AFC4-6F175D3DCCD1}">
              <a14:hiddenFill xmlns:a14="http://schemas.microsoft.com/office/drawing/2010/main">
                <a:solidFill>
                  <a:srgbClr val="FFFFFF"/>
                </a:solidFill>
              </a14:hiddenFill>
            </a:ext>
          </a:extLst>
        </p:spPr>
      </p:pic>
      <p:sp>
        <p:nvSpPr>
          <p:cNvPr id="38" name="矩形 37"/>
          <p:cNvSpPr/>
          <p:nvPr/>
        </p:nvSpPr>
        <p:spPr>
          <a:xfrm>
            <a:off x="3958445" y="1581057"/>
            <a:ext cx="2872902" cy="369332"/>
          </a:xfrm>
          <a:prstGeom prst="rect">
            <a:avLst/>
          </a:prstGeom>
        </p:spPr>
        <p:txBody>
          <a:bodyPr wrap="none">
            <a:spAutoFit/>
          </a:bodyPr>
          <a:lstStyle/>
          <a:p>
            <a:r>
              <a:rPr lang="en-US" altLang="zh-CN" kern="0" dirty="0" err="1"/>
              <a:t>Slumbot</a:t>
            </a:r>
            <a:r>
              <a:rPr lang="en-US" altLang="zh-CN" kern="0" dirty="0"/>
              <a:t> (Independent, USA)</a:t>
            </a:r>
            <a:endParaRPr lang="zh-CN" altLang="zh-CN" sz="2000" kern="100" dirty="0">
              <a:latin typeface="Times New Roman" panose="02020503050405090304"/>
              <a:ea typeface="黑体"/>
              <a:cs typeface="Times New Roman" panose="02020503050405090304"/>
            </a:endParaRPr>
          </a:p>
        </p:txBody>
      </p:sp>
      <p:sp>
        <p:nvSpPr>
          <p:cNvPr id="39" name="矩形 38"/>
          <p:cNvSpPr/>
          <p:nvPr/>
        </p:nvSpPr>
        <p:spPr>
          <a:xfrm>
            <a:off x="3958445" y="2861217"/>
            <a:ext cx="2836033" cy="369332"/>
          </a:xfrm>
          <a:prstGeom prst="rect">
            <a:avLst/>
          </a:prstGeom>
        </p:spPr>
        <p:txBody>
          <a:bodyPr wrap="none">
            <a:spAutoFit/>
          </a:bodyPr>
          <a:lstStyle/>
          <a:p>
            <a:r>
              <a:rPr lang="en-US" altLang="zh-CN" kern="0" dirty="0"/>
              <a:t>Feste (Independent, France)</a:t>
            </a:r>
            <a:endParaRPr lang="zh-CN" altLang="zh-CN" sz="2000" kern="100" dirty="0">
              <a:latin typeface="Times New Roman" panose="02020503050405090304"/>
              <a:ea typeface="黑体"/>
              <a:cs typeface="Times New Roman" panose="02020503050405090304"/>
            </a:endParaRPr>
          </a:p>
        </p:txBody>
      </p:sp>
      <p:sp>
        <p:nvSpPr>
          <p:cNvPr id="41" name="矩形 40"/>
          <p:cNvSpPr/>
          <p:nvPr/>
        </p:nvSpPr>
        <p:spPr>
          <a:xfrm>
            <a:off x="3958445" y="4215884"/>
            <a:ext cx="3166251" cy="369332"/>
          </a:xfrm>
          <a:prstGeom prst="rect">
            <a:avLst/>
          </a:prstGeom>
        </p:spPr>
        <p:txBody>
          <a:bodyPr wrap="none">
            <a:spAutoFit/>
          </a:bodyPr>
          <a:lstStyle/>
          <a:p>
            <a:r>
              <a:rPr lang="en-US" altLang="zh-CN" kern="0" dirty="0"/>
              <a:t>HITSZ_LMW_2pn (HITSZ, China)</a:t>
            </a:r>
            <a:endParaRPr lang="zh-CN" altLang="zh-CN" sz="2000" kern="100" dirty="0">
              <a:latin typeface="Times New Roman" panose="02020503050405090304"/>
              <a:ea typeface="黑体"/>
              <a:cs typeface="Times New Roman" panose="02020503050405090304"/>
            </a:endParaRPr>
          </a:p>
        </p:txBody>
      </p:sp>
      <p:sp>
        <p:nvSpPr>
          <p:cNvPr id="4" name="文本框 3"/>
          <p:cNvSpPr txBox="1"/>
          <p:nvPr/>
        </p:nvSpPr>
        <p:spPr>
          <a:xfrm>
            <a:off x="110490" y="925195"/>
            <a:ext cx="7875270" cy="645160"/>
          </a:xfrm>
          <a:prstGeom prst="rect">
            <a:avLst/>
          </a:prstGeom>
          <a:noFill/>
        </p:spPr>
        <p:txBody>
          <a:bodyPr wrap="square" rtlCol="0">
            <a:spAutoFit/>
          </a:bodyPr>
          <a:lstStyle/>
          <a:p>
            <a:r>
              <a:rPr lang="zh-CN" altLang="en-US"/>
              <a:t>Annual Computer Poker Competition（</a:t>
            </a:r>
            <a:r>
              <a:rPr lang="en-US" altLang="zh-CN"/>
              <a:t>ACPC</a:t>
            </a:r>
            <a:r>
              <a:rPr lang="zh-CN" altLang="en-US"/>
              <a:t>，</a:t>
            </a:r>
            <a:r>
              <a:rPr lang="en-US" altLang="zh-CN"/>
              <a:t>2018 AAAI Workshop</a:t>
            </a:r>
            <a:r>
              <a:rPr lang="zh-CN" altLang="en-US"/>
              <a:t>）</a:t>
            </a:r>
          </a:p>
          <a:p>
            <a:endParaRPr lang="en-US" altLang="zh-CN"/>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17</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Visual Doom AI Competition</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21" name="图片 20"/>
          <p:cNvPicPr>
            <a:picLocks noChangeAspect="1"/>
          </p:cNvPicPr>
          <p:nvPr/>
        </p:nvPicPr>
        <p:blipFill>
          <a:blip r:embed="rId4"/>
          <a:stretch>
            <a:fillRect/>
          </a:stretch>
        </p:blipFill>
        <p:spPr>
          <a:xfrm>
            <a:off x="5189220" y="1008380"/>
            <a:ext cx="3183255" cy="1660525"/>
          </a:xfrm>
          <a:prstGeom prst="rect">
            <a:avLst/>
          </a:prstGeom>
        </p:spPr>
      </p:pic>
      <p:pic>
        <p:nvPicPr>
          <p:cNvPr id="22" name="图片 21"/>
          <p:cNvPicPr>
            <a:picLocks noChangeAspect="1"/>
          </p:cNvPicPr>
          <p:nvPr/>
        </p:nvPicPr>
        <p:blipFill>
          <a:blip r:embed="rId5"/>
          <a:stretch>
            <a:fillRect/>
          </a:stretch>
        </p:blipFill>
        <p:spPr>
          <a:xfrm>
            <a:off x="5093970" y="2827655"/>
            <a:ext cx="3800475" cy="1762760"/>
          </a:xfrm>
          <a:prstGeom prst="rect">
            <a:avLst/>
          </a:prstGeom>
        </p:spPr>
      </p:pic>
      <p:sp>
        <p:nvSpPr>
          <p:cNvPr id="24" name="文本框 23"/>
          <p:cNvSpPr txBox="1"/>
          <p:nvPr/>
        </p:nvSpPr>
        <p:spPr>
          <a:xfrm>
            <a:off x="1581785" y="4674235"/>
            <a:ext cx="1165860" cy="306705"/>
          </a:xfrm>
          <a:prstGeom prst="rect">
            <a:avLst/>
          </a:prstGeom>
          <a:noFill/>
        </p:spPr>
        <p:txBody>
          <a:bodyPr wrap="square" rtlCol="0">
            <a:spAutoFit/>
          </a:bodyPr>
          <a:lstStyle/>
          <a:p>
            <a:r>
              <a:rPr lang="en-US" altLang="zh-CN" sz="1400"/>
              <a:t>DQN</a:t>
            </a:r>
            <a:endParaRPr lang="zh-CN" altLang="en-US" sz="1400"/>
          </a:p>
        </p:txBody>
      </p:sp>
      <p:sp>
        <p:nvSpPr>
          <p:cNvPr id="26" name="文本框 25"/>
          <p:cNvSpPr txBox="1"/>
          <p:nvPr/>
        </p:nvSpPr>
        <p:spPr>
          <a:xfrm>
            <a:off x="6322060" y="4590415"/>
            <a:ext cx="1676400" cy="306705"/>
          </a:xfrm>
          <a:prstGeom prst="rect">
            <a:avLst/>
          </a:prstGeom>
          <a:noFill/>
        </p:spPr>
        <p:txBody>
          <a:bodyPr wrap="square" rtlCol="0">
            <a:spAutoFit/>
          </a:bodyPr>
          <a:lstStyle/>
          <a:p>
            <a:r>
              <a:rPr lang="en-US" altLang="zh-CN" sz="1400"/>
              <a:t>Actor-Critic</a:t>
            </a:r>
            <a:r>
              <a:rPr lang="zh-CN" altLang="en-US" sz="1400"/>
              <a:t>（</a:t>
            </a:r>
            <a:r>
              <a:rPr lang="en-US" altLang="zh-CN" sz="1400"/>
              <a:t>AC</a:t>
            </a:r>
            <a:r>
              <a:rPr lang="zh-CN" altLang="en-US" sz="1400"/>
              <a:t>）</a:t>
            </a:r>
          </a:p>
        </p:txBody>
      </p:sp>
      <p:pic>
        <p:nvPicPr>
          <p:cNvPr id="29" name="图片 28"/>
          <p:cNvPicPr>
            <a:picLocks noChangeAspect="1"/>
          </p:cNvPicPr>
          <p:nvPr/>
        </p:nvPicPr>
        <p:blipFill>
          <a:blip r:embed="rId6"/>
          <a:stretch>
            <a:fillRect/>
          </a:stretch>
        </p:blipFill>
        <p:spPr>
          <a:xfrm>
            <a:off x="676275" y="2934335"/>
            <a:ext cx="3256915" cy="1739900"/>
          </a:xfrm>
          <a:prstGeom prst="rect">
            <a:avLst/>
          </a:prstGeom>
        </p:spPr>
      </p:pic>
      <p:pic>
        <p:nvPicPr>
          <p:cNvPr id="30" name="图片 29"/>
          <p:cNvPicPr>
            <a:picLocks noChangeAspect="1"/>
          </p:cNvPicPr>
          <p:nvPr/>
        </p:nvPicPr>
        <p:blipFill>
          <a:blip r:embed="rId7"/>
          <a:stretch>
            <a:fillRect/>
          </a:stretch>
        </p:blipFill>
        <p:spPr>
          <a:xfrm>
            <a:off x="418465" y="828675"/>
            <a:ext cx="3514725" cy="1681480"/>
          </a:xfrm>
          <a:prstGeom prst="rect">
            <a:avLst/>
          </a:prstGeom>
        </p:spPr>
      </p:pic>
      <p:sp>
        <p:nvSpPr>
          <p:cNvPr id="31" name="矩形 30"/>
          <p:cNvSpPr/>
          <p:nvPr/>
        </p:nvSpPr>
        <p:spPr>
          <a:xfrm>
            <a:off x="307975" y="2827655"/>
            <a:ext cx="3733165" cy="2153285"/>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2" name="矩形 31"/>
          <p:cNvSpPr/>
          <p:nvPr/>
        </p:nvSpPr>
        <p:spPr>
          <a:xfrm>
            <a:off x="4838700" y="857250"/>
            <a:ext cx="4165600" cy="411480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18</a:t>
            </a:fld>
            <a:endParaRPr lang="zh-CN" altLang="en-US" sz="3200" dirty="0">
              <a:solidFill>
                <a:srgbClr val="183052"/>
              </a:solidFill>
            </a:endParaRPr>
          </a:p>
        </p:txBody>
      </p:sp>
      <p:sp>
        <p:nvSpPr>
          <p:cNvPr id="7" name="文本框 6"/>
          <p:cNvSpPr txBox="1"/>
          <p:nvPr/>
        </p:nvSpPr>
        <p:spPr>
          <a:xfrm>
            <a:off x="248920" y="1219835"/>
            <a:ext cx="1645920" cy="368300"/>
          </a:xfrm>
          <a:prstGeom prst="rect">
            <a:avLst/>
          </a:prstGeom>
          <a:noFill/>
        </p:spPr>
        <p:txBody>
          <a:bodyPr wrap="square" rtlCol="0">
            <a:spAutoFit/>
          </a:bodyPr>
          <a:lstStyle/>
          <a:p>
            <a:r>
              <a:rPr lang="zh-CN" altLang="en-US">
                <a:solidFill>
                  <a:srgbClr val="0070C0"/>
                </a:solidFill>
              </a:rPr>
              <a:t>加入基线函数</a:t>
            </a:r>
          </a:p>
        </p:txBody>
      </p:sp>
      <p:pic>
        <p:nvPicPr>
          <p:cNvPr id="14" name="图片 13"/>
          <p:cNvPicPr>
            <a:picLocks noChangeAspect="1"/>
          </p:cNvPicPr>
          <p:nvPr/>
        </p:nvPicPr>
        <p:blipFill>
          <a:blip r:embed="rId4"/>
          <a:stretch>
            <a:fillRect/>
          </a:stretch>
        </p:blipFill>
        <p:spPr>
          <a:xfrm>
            <a:off x="5543550" y="1742440"/>
            <a:ext cx="3200400" cy="2933700"/>
          </a:xfrm>
          <a:prstGeom prst="rect">
            <a:avLst/>
          </a:prstGeom>
        </p:spPr>
      </p:pic>
      <p:sp>
        <p:nvSpPr>
          <p:cNvPr id="15" name="文本框 14"/>
          <p:cNvSpPr txBox="1"/>
          <p:nvPr/>
        </p:nvSpPr>
        <p:spPr>
          <a:xfrm>
            <a:off x="5005705" y="1151255"/>
            <a:ext cx="1520825" cy="368300"/>
          </a:xfrm>
          <a:prstGeom prst="rect">
            <a:avLst/>
          </a:prstGeom>
          <a:noFill/>
        </p:spPr>
        <p:txBody>
          <a:bodyPr wrap="square" rtlCol="0">
            <a:spAutoFit/>
          </a:bodyPr>
          <a:lstStyle/>
          <a:p>
            <a:r>
              <a:rPr lang="zh-CN" altLang="en-US">
                <a:solidFill>
                  <a:srgbClr val="0070C0"/>
                </a:solidFill>
              </a:rPr>
              <a:t>自驱动机制</a:t>
            </a:r>
            <a:r>
              <a:rPr lang="zh-CN" altLang="en-US"/>
              <a:t> </a:t>
            </a: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Visual Doom AI Competition</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6" name="图片 5"/>
          <p:cNvPicPr>
            <a:picLocks noChangeAspect="1"/>
          </p:cNvPicPr>
          <p:nvPr/>
        </p:nvPicPr>
        <p:blipFill>
          <a:blip r:embed="rId5"/>
          <a:stretch>
            <a:fillRect/>
          </a:stretch>
        </p:blipFill>
        <p:spPr>
          <a:xfrm>
            <a:off x="248920" y="2081530"/>
            <a:ext cx="4495800" cy="98107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03</a:t>
              </a:r>
              <a:endParaRPr lang="zh-CN" altLang="en-US" sz="3600" dirty="0"/>
            </a:p>
          </p:txBody>
        </p:sp>
      </p:grpSp>
      <p:sp>
        <p:nvSpPr>
          <p:cNvPr id="44" name="矩形 43"/>
          <p:cNvSpPr/>
          <p:nvPr/>
        </p:nvSpPr>
        <p:spPr>
          <a:xfrm>
            <a:off x="3108955"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研究动态与研究计划</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descr="#wm#_48_07_*Z"/>
          <p:cNvSpPr>
            <a:spLocks noChangeArrowheads="1"/>
          </p:cNvSpPr>
          <p:nvPr>
            <p:custDataLst>
              <p:tags r:id="rId1"/>
            </p:custDataLst>
          </p:nvPr>
        </p:nvSpPr>
        <p:spPr bwMode="auto">
          <a:xfrm>
            <a:off x="6084632" y="605854"/>
            <a:ext cx="1144191" cy="1147763"/>
          </a:xfrm>
          <a:prstGeom prst="ellipse">
            <a:avLst/>
          </a:prstGeom>
          <a:solidFill>
            <a:srgbClr val="0070C0">
              <a:alpha val="69000"/>
            </a:srgb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5400" b="1" kern="0" dirty="0">
                <a:latin typeface="微软雅黑" panose="020B0503020204020204" pitchFamily="34" charset="-122"/>
                <a:ea typeface="微软雅黑" panose="020B0503020204020204" pitchFamily="34" charset="-122"/>
                <a:cs typeface="Times New Roman" panose="02020503050405090304" pitchFamily="18" charset="0"/>
              </a:rPr>
              <a:t>目</a:t>
            </a:r>
            <a:endParaRPr lang="zh-CN" altLang="zh-CN" sz="5400" b="1" kern="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 name="Oval 7" descr="#wm#_48_07_*Z"/>
          <p:cNvSpPr>
            <a:spLocks noChangeArrowheads="1"/>
          </p:cNvSpPr>
          <p:nvPr>
            <p:custDataLst>
              <p:tags r:id="rId2"/>
            </p:custDataLst>
          </p:nvPr>
        </p:nvSpPr>
        <p:spPr bwMode="auto">
          <a:xfrm>
            <a:off x="6881161" y="1461915"/>
            <a:ext cx="695325" cy="696515"/>
          </a:xfrm>
          <a:prstGeom prst="ellipse">
            <a:avLst/>
          </a:prstGeom>
          <a:solidFill>
            <a:schemeClr val="accent1">
              <a:lumMod val="75000"/>
              <a:alpha val="35000"/>
            </a:scheme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3300" kern="0" dirty="0">
                <a:latin typeface="微软雅黑" panose="020B0503020204020204" pitchFamily="34" charset="-122"/>
                <a:ea typeface="微软雅黑" panose="020B0503020204020204" pitchFamily="34" charset="-122"/>
              </a:rPr>
              <a:t>录</a:t>
            </a:r>
            <a:endParaRPr lang="zh-CN" altLang="zh-CN" sz="3300" kern="0" dirty="0">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6381099" y="1810767"/>
            <a:ext cx="458390" cy="2058591"/>
          </a:xfrm>
          <a:prstGeom prst="rect">
            <a:avLst/>
          </a:prstGeom>
          <a:noFill/>
        </p:spPr>
        <p:txBody>
          <a:bodyPr vert="eaVert" lIns="0" tIns="0" rIns="0" bIns="0" anchor="ctr">
            <a:normAutofit/>
          </a:bodyPr>
          <a:lstStyle/>
          <a:p>
            <a:pPr>
              <a:defRPr/>
            </a:pPr>
            <a:r>
              <a:rPr lang="en-US" altLang="zh-CN" sz="2700" dirty="0">
                <a:solidFill>
                  <a:srgbClr val="183052"/>
                </a:solidFill>
                <a:latin typeface="Arial" panose="020B0604020202090204" pitchFamily="34" charset="0"/>
                <a:ea typeface="华文细黑" panose="02010600040101010101" pitchFamily="2" charset="-122"/>
                <a:cs typeface="Arial" panose="020B0604020202090204" pitchFamily="34" charset="0"/>
              </a:rPr>
              <a:t>CONTENTS</a:t>
            </a:r>
            <a:endParaRPr lang="zh-CN" altLang="en-US" sz="2700" dirty="0">
              <a:solidFill>
                <a:srgbClr val="183052"/>
              </a:solidFill>
              <a:latin typeface="Arial" panose="020B0604020202090204" pitchFamily="34" charset="0"/>
              <a:ea typeface="华文细黑" panose="02010600040101010101" pitchFamily="2" charset="-122"/>
              <a:cs typeface="Arial" panose="020B0604020202090204" pitchFamily="34" charset="0"/>
            </a:endParaRPr>
          </a:p>
        </p:txBody>
      </p:sp>
      <p:grpSp>
        <p:nvGrpSpPr>
          <p:cNvPr id="8" name="组合 7"/>
          <p:cNvGrpSpPr/>
          <p:nvPr/>
        </p:nvGrpSpPr>
        <p:grpSpPr>
          <a:xfrm>
            <a:off x="1815590" y="586202"/>
            <a:ext cx="50734" cy="828002"/>
            <a:chOff x="3095773" y="1059582"/>
            <a:chExt cx="67645" cy="1104003"/>
          </a:xfrm>
        </p:grpSpPr>
        <p:sp>
          <p:nvSpPr>
            <p:cNvPr id="9" name="矩形 8"/>
            <p:cNvSpPr/>
            <p:nvPr/>
          </p:nvSpPr>
          <p:spPr bwMode="auto">
            <a:xfrm rot="3152971">
              <a:off x="2549511" y="1609446"/>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10" name="椭圆 3"/>
            <p:cNvSpPr/>
            <p:nvPr/>
          </p:nvSpPr>
          <p:spPr bwMode="auto">
            <a:xfrm rot="3152971">
              <a:off x="2611049" y="1556369"/>
              <a:ext cx="1037094" cy="6764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783360" y="664751"/>
            <a:ext cx="338255" cy="426424"/>
            <a:chOff x="3059833" y="1164317"/>
            <a:chExt cx="451006" cy="568567"/>
          </a:xfrm>
        </p:grpSpPr>
        <p:sp>
          <p:nvSpPr>
            <p:cNvPr id="12" name="椭圆 6"/>
            <p:cNvSpPr/>
            <p:nvPr/>
          </p:nvSpPr>
          <p:spPr bwMode="auto">
            <a:xfrm rot="3152971">
              <a:off x="3001052" y="1223098"/>
              <a:ext cx="568567" cy="451006"/>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3" name="椭圆 6"/>
            <p:cNvSpPr/>
            <p:nvPr/>
          </p:nvSpPr>
          <p:spPr bwMode="auto">
            <a:xfrm rot="3152971">
              <a:off x="3006084" y="1253492"/>
              <a:ext cx="536336" cy="4217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4" name="TextBox 23"/>
            <p:cNvSpPr txBox="1">
              <a:spLocks noChangeArrowheads="1"/>
            </p:cNvSpPr>
            <p:nvPr/>
          </p:nvSpPr>
          <p:spPr bwMode="auto">
            <a:xfrm>
              <a:off x="3063544" y="1297092"/>
              <a:ext cx="435369" cy="41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01</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5" name="矩形 53"/>
          <p:cNvSpPr>
            <a:spLocks noChangeArrowheads="1"/>
          </p:cNvSpPr>
          <p:nvPr/>
        </p:nvSpPr>
        <p:spPr bwMode="auto">
          <a:xfrm>
            <a:off x="2320024" y="605512"/>
            <a:ext cx="279951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个人简介与科研背景</a:t>
            </a:r>
          </a:p>
        </p:txBody>
      </p:sp>
      <p:grpSp>
        <p:nvGrpSpPr>
          <p:cNvPr id="24" name="组合 23"/>
          <p:cNvGrpSpPr/>
          <p:nvPr/>
        </p:nvGrpSpPr>
        <p:grpSpPr>
          <a:xfrm>
            <a:off x="1801642" y="1538004"/>
            <a:ext cx="50739" cy="828002"/>
            <a:chOff x="3095778" y="2867864"/>
            <a:chExt cx="67652" cy="1104002"/>
          </a:xfrm>
        </p:grpSpPr>
        <p:sp>
          <p:nvSpPr>
            <p:cNvPr id="25" name="矩形 24"/>
            <p:cNvSpPr/>
            <p:nvPr/>
          </p:nvSpPr>
          <p:spPr bwMode="auto">
            <a:xfrm rot="3152971">
              <a:off x="2549512" y="3417727"/>
              <a:ext cx="1104002"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6" name="椭圆 3"/>
            <p:cNvSpPr/>
            <p:nvPr/>
          </p:nvSpPr>
          <p:spPr bwMode="auto">
            <a:xfrm rot="3152971">
              <a:off x="2611057" y="3364646"/>
              <a:ext cx="1037093"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755748" y="1616556"/>
            <a:ext cx="349511" cy="426425"/>
            <a:chOff x="3041619" y="2972599"/>
            <a:chExt cx="466014" cy="568567"/>
          </a:xfrm>
        </p:grpSpPr>
        <p:sp>
          <p:nvSpPr>
            <p:cNvPr id="28" name="椭圆 6"/>
            <p:cNvSpPr/>
            <p:nvPr/>
          </p:nvSpPr>
          <p:spPr bwMode="auto">
            <a:xfrm rot="3152971">
              <a:off x="2999449" y="303298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29" name="椭圆 6"/>
            <p:cNvSpPr/>
            <p:nvPr/>
          </p:nvSpPr>
          <p:spPr bwMode="auto">
            <a:xfrm rot="3152971">
              <a:off x="3006108" y="3061749"/>
              <a:ext cx="536335"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0" name="TextBox 49"/>
            <p:cNvSpPr txBox="1">
              <a:spLocks noChangeArrowheads="1"/>
            </p:cNvSpPr>
            <p:nvPr/>
          </p:nvSpPr>
          <p:spPr bwMode="auto">
            <a:xfrm>
              <a:off x="3041619" y="3104347"/>
              <a:ext cx="43541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02</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1" name="矩形 30"/>
          <p:cNvSpPr>
            <a:spLocks noChangeArrowheads="1"/>
          </p:cNvSpPr>
          <p:nvPr/>
        </p:nvSpPr>
        <p:spPr bwMode="auto">
          <a:xfrm>
            <a:off x="2320042" y="1616964"/>
            <a:ext cx="2799453"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硕士科研经历与成绩</a:t>
            </a:r>
          </a:p>
        </p:txBody>
      </p:sp>
      <p:grpSp>
        <p:nvGrpSpPr>
          <p:cNvPr id="32" name="组合 31"/>
          <p:cNvGrpSpPr/>
          <p:nvPr/>
        </p:nvGrpSpPr>
        <p:grpSpPr>
          <a:xfrm>
            <a:off x="1837417" y="2422494"/>
            <a:ext cx="50739" cy="828002"/>
            <a:chOff x="3095778" y="3772003"/>
            <a:chExt cx="67652" cy="1104003"/>
          </a:xfrm>
        </p:grpSpPr>
        <p:sp>
          <p:nvSpPr>
            <p:cNvPr id="33" name="矩形 32"/>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34"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805184" y="2501046"/>
            <a:ext cx="335850" cy="426425"/>
            <a:chOff x="3059833" y="3876739"/>
            <a:chExt cx="447800" cy="568567"/>
          </a:xfrm>
        </p:grpSpPr>
        <p:sp>
          <p:nvSpPr>
            <p:cNvPr id="36"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7"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8"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03</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9" name="矩形 38"/>
          <p:cNvSpPr>
            <a:spLocks noChangeArrowheads="1"/>
          </p:cNvSpPr>
          <p:nvPr/>
        </p:nvSpPr>
        <p:spPr bwMode="auto">
          <a:xfrm>
            <a:off x="2320024" y="2544389"/>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研究动态与研究计划</a:t>
            </a:r>
          </a:p>
        </p:txBody>
      </p:sp>
      <p:sp>
        <p:nvSpPr>
          <p:cNvPr id="40" name="矩形 39"/>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1" name="矩形 40"/>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1" name="组合 20"/>
          <p:cNvGrpSpPr/>
          <p:nvPr/>
        </p:nvGrpSpPr>
        <p:grpSpPr>
          <a:xfrm>
            <a:off x="1837417" y="3360389"/>
            <a:ext cx="50739" cy="828002"/>
            <a:chOff x="3095778" y="3772003"/>
            <a:chExt cx="67652" cy="1104003"/>
          </a:xfrm>
        </p:grpSpPr>
        <p:sp>
          <p:nvSpPr>
            <p:cNvPr id="22" name="矩形 21"/>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3"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1805184" y="3438941"/>
            <a:ext cx="335850" cy="426425"/>
            <a:chOff x="3059833" y="3876739"/>
            <a:chExt cx="447800" cy="568567"/>
          </a:xfrm>
        </p:grpSpPr>
        <p:sp>
          <p:nvSpPr>
            <p:cNvPr id="43"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4"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5"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04</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6" name="矩形 45"/>
          <p:cNvSpPr>
            <a:spLocks noChangeArrowheads="1"/>
          </p:cNvSpPr>
          <p:nvPr/>
        </p:nvSpPr>
        <p:spPr bwMode="auto">
          <a:xfrm>
            <a:off x="2320024" y="3482284"/>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致谢</a:t>
            </a:r>
          </a:p>
        </p:txBody>
      </p:sp>
    </p:spTree>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研究方向</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20</a:t>
            </a:fld>
            <a:endParaRPr lang="zh-CN" altLang="en-US" sz="3200" dirty="0">
              <a:solidFill>
                <a:srgbClr val="183052"/>
              </a:solidFill>
            </a:endParaRPr>
          </a:p>
        </p:txBody>
      </p:sp>
      <p:pic>
        <p:nvPicPr>
          <p:cNvPr id="7" name="图片 6"/>
          <p:cNvPicPr>
            <a:picLocks noChangeAspect="1"/>
          </p:cNvPicPr>
          <p:nvPr/>
        </p:nvPicPr>
        <p:blipFill>
          <a:blip r:embed="rId4"/>
          <a:stretch>
            <a:fillRect/>
          </a:stretch>
        </p:blipFill>
        <p:spPr>
          <a:xfrm>
            <a:off x="762635" y="3152140"/>
            <a:ext cx="3152775" cy="1900555"/>
          </a:xfrm>
          <a:prstGeom prst="rect">
            <a:avLst/>
          </a:prstGeom>
        </p:spPr>
      </p:pic>
      <p:pic>
        <p:nvPicPr>
          <p:cNvPr id="4" name="图片 3" descr="multi_agents_logo"/>
          <p:cNvPicPr>
            <a:picLocks noChangeAspect="1"/>
          </p:cNvPicPr>
          <p:nvPr/>
        </p:nvPicPr>
        <p:blipFill>
          <a:blip r:embed="rId5"/>
          <a:stretch>
            <a:fillRect/>
          </a:stretch>
        </p:blipFill>
        <p:spPr>
          <a:xfrm>
            <a:off x="5205730" y="3152140"/>
            <a:ext cx="3378200" cy="1900555"/>
          </a:xfrm>
          <a:prstGeom prst="rect">
            <a:avLst/>
          </a:prstGeom>
        </p:spPr>
      </p:pic>
      <p:pic>
        <p:nvPicPr>
          <p:cNvPr id="6" name="图片 5" descr="UAV_logo"/>
          <p:cNvPicPr>
            <a:picLocks noChangeAspect="1"/>
          </p:cNvPicPr>
          <p:nvPr/>
        </p:nvPicPr>
        <p:blipFill>
          <a:blip r:embed="rId6"/>
          <a:stretch>
            <a:fillRect/>
          </a:stretch>
        </p:blipFill>
        <p:spPr>
          <a:xfrm>
            <a:off x="2712085" y="890905"/>
            <a:ext cx="3718560" cy="21139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基于博弈理论的机器博弈研究现状与动态</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21</a:t>
            </a:fld>
            <a:endParaRPr lang="zh-CN" altLang="en-US" sz="3200" dirty="0">
              <a:solidFill>
                <a:srgbClr val="183052"/>
              </a:solidFill>
            </a:endParaRPr>
          </a:p>
        </p:txBody>
      </p:sp>
      <p:sp>
        <p:nvSpPr>
          <p:cNvPr id="9" name="矩形 8"/>
          <p:cNvSpPr/>
          <p:nvPr/>
        </p:nvSpPr>
        <p:spPr>
          <a:xfrm>
            <a:off x="2463800" y="993775"/>
            <a:ext cx="2884170"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文本框 9"/>
          <p:cNvSpPr txBox="1"/>
          <p:nvPr/>
        </p:nvSpPr>
        <p:spPr>
          <a:xfrm>
            <a:off x="2463165" y="1103630"/>
            <a:ext cx="2968625" cy="306705"/>
          </a:xfrm>
          <a:prstGeom prst="rect">
            <a:avLst/>
          </a:prstGeom>
          <a:noFill/>
        </p:spPr>
        <p:txBody>
          <a:bodyPr wrap="square" rtlCol="0">
            <a:spAutoFit/>
          </a:bodyPr>
          <a:lstStyle/>
          <a:p>
            <a:r>
              <a:rPr lang="en-US" altLang="zh-CN" sz="1400"/>
              <a:t> CFR</a:t>
            </a:r>
            <a:r>
              <a:rPr lang="en-US" altLang="zh-CN" sz="1000"/>
              <a:t>(Counterfactual Regret Minimization)</a:t>
            </a:r>
          </a:p>
        </p:txBody>
      </p:sp>
      <p:pic>
        <p:nvPicPr>
          <p:cNvPr id="11" name="图片 10" descr="Nash_logo"/>
          <p:cNvPicPr>
            <a:picLocks noChangeAspect="1"/>
          </p:cNvPicPr>
          <p:nvPr/>
        </p:nvPicPr>
        <p:blipFill>
          <a:blip r:embed="rId4"/>
          <a:stretch>
            <a:fillRect/>
          </a:stretch>
        </p:blipFill>
        <p:spPr>
          <a:xfrm>
            <a:off x="248920" y="848995"/>
            <a:ext cx="2068830" cy="1563370"/>
          </a:xfrm>
          <a:prstGeom prst="rect">
            <a:avLst/>
          </a:prstGeom>
        </p:spPr>
      </p:pic>
      <p:sp>
        <p:nvSpPr>
          <p:cNvPr id="12" name="右箭头 11"/>
          <p:cNvSpPr/>
          <p:nvPr/>
        </p:nvSpPr>
        <p:spPr>
          <a:xfrm rot="5400000">
            <a:off x="3691255" y="1671320"/>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p:nvSpPr>
        <p:spPr>
          <a:xfrm>
            <a:off x="2463165" y="1897380"/>
            <a:ext cx="2885440"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p:nvSpPr>
        <p:spPr>
          <a:xfrm>
            <a:off x="2395220" y="2007870"/>
            <a:ext cx="2968625" cy="306705"/>
          </a:xfrm>
          <a:prstGeom prst="rect">
            <a:avLst/>
          </a:prstGeom>
          <a:noFill/>
        </p:spPr>
        <p:txBody>
          <a:bodyPr wrap="square" rtlCol="0">
            <a:spAutoFit/>
          </a:bodyPr>
          <a:lstStyle/>
          <a:p>
            <a:r>
              <a:rPr lang="en-US" altLang="zh-CN" sz="1400"/>
              <a:t> </a:t>
            </a:r>
            <a:r>
              <a:rPr lang="en-US" altLang="zh-CN" sz="1200"/>
              <a:t>Monte-CarloCFR</a:t>
            </a:r>
            <a:r>
              <a:rPr lang="zh-CN" altLang="en-US" sz="1200"/>
              <a:t>，</a:t>
            </a:r>
            <a:r>
              <a:rPr lang="en-US" altLang="zh-CN" sz="1200"/>
              <a:t>CFR+</a:t>
            </a:r>
            <a:r>
              <a:rPr lang="zh-CN" altLang="en-US" sz="1200"/>
              <a:t>，</a:t>
            </a:r>
            <a:r>
              <a:rPr lang="en-US" altLang="zh-CN" sz="1200"/>
              <a:t>pruned CFR</a:t>
            </a:r>
          </a:p>
        </p:txBody>
      </p:sp>
      <p:sp>
        <p:nvSpPr>
          <p:cNvPr id="15" name="右箭头 14"/>
          <p:cNvSpPr/>
          <p:nvPr/>
        </p:nvSpPr>
        <p:spPr>
          <a:xfrm rot="5400000">
            <a:off x="3691255" y="2574925"/>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矩形 15"/>
          <p:cNvSpPr/>
          <p:nvPr/>
        </p:nvSpPr>
        <p:spPr>
          <a:xfrm>
            <a:off x="2463165" y="2800985"/>
            <a:ext cx="2886075" cy="5270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文本框 16"/>
          <p:cNvSpPr txBox="1"/>
          <p:nvPr/>
        </p:nvSpPr>
        <p:spPr>
          <a:xfrm>
            <a:off x="2462530" y="2911475"/>
            <a:ext cx="3831590" cy="306705"/>
          </a:xfrm>
          <a:prstGeom prst="rect">
            <a:avLst/>
          </a:prstGeom>
          <a:noFill/>
        </p:spPr>
        <p:txBody>
          <a:bodyPr wrap="square" rtlCol="0">
            <a:spAutoFit/>
          </a:bodyPr>
          <a:lstStyle/>
          <a:p>
            <a:r>
              <a:rPr lang="en-US" altLang="zh-CN" sz="1400"/>
              <a:t>DeepStack</a:t>
            </a:r>
            <a:r>
              <a:rPr lang="en-US" altLang="zh-CN" sz="1000"/>
              <a:t>(CFR + subgame + Deeplearning)</a:t>
            </a:r>
          </a:p>
        </p:txBody>
      </p:sp>
      <p:sp>
        <p:nvSpPr>
          <p:cNvPr id="18" name="右箭头 17"/>
          <p:cNvSpPr/>
          <p:nvPr/>
        </p:nvSpPr>
        <p:spPr>
          <a:xfrm rot="5400000">
            <a:off x="3691255" y="3478530"/>
            <a:ext cx="376555" cy="7556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9" name="矩形 18"/>
          <p:cNvSpPr/>
          <p:nvPr/>
        </p:nvSpPr>
        <p:spPr>
          <a:xfrm>
            <a:off x="2436495" y="3704590"/>
            <a:ext cx="2886075" cy="98425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0" name="文本框 19"/>
          <p:cNvSpPr txBox="1"/>
          <p:nvPr/>
        </p:nvSpPr>
        <p:spPr>
          <a:xfrm>
            <a:off x="2463800" y="3814445"/>
            <a:ext cx="2858770" cy="829945"/>
          </a:xfrm>
          <a:prstGeom prst="rect">
            <a:avLst/>
          </a:prstGeom>
          <a:noFill/>
        </p:spPr>
        <p:txBody>
          <a:bodyPr wrap="square" rtlCol="0">
            <a:spAutoFit/>
          </a:bodyPr>
          <a:lstStyle/>
          <a:p>
            <a:r>
              <a:rPr lang="en-US" altLang="zh-CN" sz="1400"/>
              <a:t>Libratus</a:t>
            </a:r>
            <a:r>
              <a:rPr lang="en-US" altLang="zh-CN" sz="1000"/>
              <a:t>(safe-nested subgame solving);</a:t>
            </a:r>
          </a:p>
          <a:p>
            <a:endParaRPr lang="en-US" altLang="zh-CN" sz="1000"/>
          </a:p>
          <a:p>
            <a:r>
              <a:rPr lang="en-US" altLang="zh-CN" sz="1000"/>
              <a:t> </a:t>
            </a:r>
            <a:r>
              <a:rPr lang="en-US" altLang="zh-CN" sz="1400"/>
              <a:t>Pluribus</a:t>
            </a:r>
            <a:r>
              <a:rPr lang="en-US" altLang="zh-CN" sz="1000"/>
              <a:t>(MCCFR + subgame + Heuristically Search)</a:t>
            </a:r>
            <a:endParaRPr lang="zh-CN" altLang="en-US" sz="1000"/>
          </a:p>
        </p:txBody>
      </p:sp>
      <p:pic>
        <p:nvPicPr>
          <p:cNvPr id="21" name="图片 20"/>
          <p:cNvPicPr>
            <a:picLocks noChangeAspect="1"/>
          </p:cNvPicPr>
          <p:nvPr/>
        </p:nvPicPr>
        <p:blipFill>
          <a:blip r:embed="rId5"/>
          <a:stretch>
            <a:fillRect/>
          </a:stretch>
        </p:blipFill>
        <p:spPr>
          <a:xfrm>
            <a:off x="5554980" y="2007870"/>
            <a:ext cx="3344545" cy="1917700"/>
          </a:xfrm>
          <a:prstGeom prst="rect">
            <a:avLst/>
          </a:prstGeom>
        </p:spPr>
      </p:pic>
      <p:sp>
        <p:nvSpPr>
          <p:cNvPr id="22" name="右箭头 21"/>
          <p:cNvSpPr/>
          <p:nvPr/>
        </p:nvSpPr>
        <p:spPr>
          <a:xfrm>
            <a:off x="5349240" y="3062605"/>
            <a:ext cx="422910" cy="75565"/>
          </a:xfrm>
          <a:prstGeom prst="rightArrow">
            <a:avLst/>
          </a:prstGeom>
          <a:solidFill>
            <a:srgbClr val="FF0000"/>
          </a:solidFill>
          <a:ln w="12700" cmpd="sng">
            <a:solidFill>
              <a:schemeClr val="accent1">
                <a:shade val="50000"/>
              </a:schemeClr>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22</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多智能体强化学习的研究现状与动态</a:t>
            </a:r>
          </a:p>
        </p:txBody>
      </p:sp>
      <p:graphicFrame>
        <p:nvGraphicFramePr>
          <p:cNvPr id="6" name="表格 5"/>
          <p:cNvGraphicFramePr/>
          <p:nvPr/>
        </p:nvGraphicFramePr>
        <p:xfrm>
          <a:off x="762635" y="878840"/>
          <a:ext cx="2915920" cy="1905000"/>
        </p:xfrm>
        <a:graphic>
          <a:graphicData uri="http://schemas.openxmlformats.org/drawingml/2006/table">
            <a:tbl>
              <a:tblPr firstRow="1" bandRow="1">
                <a:tableStyleId>{5C22544A-7EE6-4342-B048-85BDC9FD1C3A}</a:tableStyleId>
              </a:tblPr>
              <a:tblGrid>
                <a:gridCol w="966470">
                  <a:extLst>
                    <a:ext uri="{9D8B030D-6E8A-4147-A177-3AD203B41FA5}">
                      <a16:colId xmlns:a16="http://schemas.microsoft.com/office/drawing/2014/main" val="20000"/>
                    </a:ext>
                  </a:extLst>
                </a:gridCol>
                <a:gridCol w="1949450">
                  <a:extLst>
                    <a:ext uri="{9D8B030D-6E8A-4147-A177-3AD203B41FA5}">
                      <a16:colId xmlns:a16="http://schemas.microsoft.com/office/drawing/2014/main" val="20001"/>
                    </a:ext>
                  </a:extLst>
                </a:gridCol>
              </a:tblGrid>
              <a:tr h="381000">
                <a:tc gridSpan="2">
                  <a:txBody>
                    <a:bodyPr/>
                    <a:lstStyle/>
                    <a:p>
                      <a:pPr algn="ctr">
                        <a:buNone/>
                      </a:pPr>
                      <a:r>
                        <a:rPr lang="zh-CN" altLang="en-US"/>
                        <a:t>基于值函数</a:t>
                      </a:r>
                    </a:p>
                  </a:txBody>
                  <a:tcPr/>
                </a:tc>
                <a:tc hMerge="1">
                  <a:txBody>
                    <a:bodyPr/>
                    <a:lstStyle/>
                    <a:p>
                      <a:endParaRPr lang="zh-CN"/>
                    </a:p>
                  </a:txBody>
                  <a:tcPr/>
                </a:tc>
                <a:extLst>
                  <a:ext uri="{0D108BD9-81ED-4DB2-BD59-A6C34878D82A}">
                    <a16:rowId xmlns:a16="http://schemas.microsoft.com/office/drawing/2014/main" val="10000"/>
                  </a:ext>
                </a:extLst>
              </a:tr>
              <a:tr h="381000">
                <a:tc>
                  <a:txBody>
                    <a:bodyPr/>
                    <a:lstStyle/>
                    <a:p>
                      <a:pPr>
                        <a:buNone/>
                      </a:pPr>
                      <a:r>
                        <a:rPr lang="en-US" altLang="zh-CN"/>
                        <a:t>1992</a:t>
                      </a:r>
                      <a:r>
                        <a:rPr lang="zh-CN" altLang="en-US"/>
                        <a:t>年</a:t>
                      </a:r>
                    </a:p>
                  </a:txBody>
                  <a:tcPr/>
                </a:tc>
                <a:tc>
                  <a:txBody>
                    <a:bodyPr/>
                    <a:lstStyle/>
                    <a:p>
                      <a:pPr>
                        <a:buNone/>
                      </a:pPr>
                      <a:r>
                        <a:rPr lang="en-US" altLang="zh-CN"/>
                        <a:t>Q-learning</a:t>
                      </a:r>
                    </a:p>
                  </a:txBody>
                  <a:tcPr/>
                </a:tc>
                <a:extLst>
                  <a:ext uri="{0D108BD9-81ED-4DB2-BD59-A6C34878D82A}">
                    <a16:rowId xmlns:a16="http://schemas.microsoft.com/office/drawing/2014/main" val="10001"/>
                  </a:ext>
                </a:extLst>
              </a:tr>
              <a:tr h="381000">
                <a:tc>
                  <a:txBody>
                    <a:bodyPr/>
                    <a:lstStyle/>
                    <a:p>
                      <a:pPr>
                        <a:buNone/>
                      </a:pPr>
                      <a:r>
                        <a:rPr lang="en-US" altLang="zh-CN"/>
                        <a:t>2013</a:t>
                      </a:r>
                      <a:r>
                        <a:rPr lang="zh-CN" altLang="en-US"/>
                        <a:t>年</a:t>
                      </a:r>
                    </a:p>
                  </a:txBody>
                  <a:tcPr/>
                </a:tc>
                <a:tc>
                  <a:txBody>
                    <a:bodyPr/>
                    <a:lstStyle/>
                    <a:p>
                      <a:pPr>
                        <a:buNone/>
                      </a:pPr>
                      <a:r>
                        <a:rPr lang="en-US" altLang="zh-CN"/>
                        <a:t>DQN</a:t>
                      </a:r>
                    </a:p>
                  </a:txBody>
                  <a:tcPr/>
                </a:tc>
                <a:extLst>
                  <a:ext uri="{0D108BD9-81ED-4DB2-BD59-A6C34878D82A}">
                    <a16:rowId xmlns:a16="http://schemas.microsoft.com/office/drawing/2014/main" val="10002"/>
                  </a:ext>
                </a:extLst>
              </a:tr>
              <a:tr h="381000">
                <a:tc>
                  <a:txBody>
                    <a:bodyPr/>
                    <a:lstStyle/>
                    <a:p>
                      <a:pPr>
                        <a:buNone/>
                      </a:pPr>
                      <a:r>
                        <a:rPr lang="en-US" altLang="zh-CN"/>
                        <a:t>2016</a:t>
                      </a:r>
                      <a:r>
                        <a:rPr lang="zh-CN" altLang="en-US"/>
                        <a:t>年</a:t>
                      </a:r>
                    </a:p>
                  </a:txBody>
                  <a:tcPr/>
                </a:tc>
                <a:tc>
                  <a:txBody>
                    <a:bodyPr/>
                    <a:lstStyle/>
                    <a:p>
                      <a:pPr>
                        <a:buNone/>
                      </a:pPr>
                      <a:r>
                        <a:rPr lang="en-US" altLang="zh-CN"/>
                        <a:t>Double DQN</a:t>
                      </a:r>
                    </a:p>
                  </a:txBody>
                  <a:tcPr/>
                </a:tc>
                <a:extLst>
                  <a:ext uri="{0D108BD9-81ED-4DB2-BD59-A6C34878D82A}">
                    <a16:rowId xmlns:a16="http://schemas.microsoft.com/office/drawing/2014/main" val="10003"/>
                  </a:ext>
                </a:extLst>
              </a:tr>
              <a:tr h="381000">
                <a:tc>
                  <a:txBody>
                    <a:bodyPr/>
                    <a:lstStyle/>
                    <a:p>
                      <a:pPr>
                        <a:buNone/>
                      </a:pPr>
                      <a:r>
                        <a:rPr lang="en-US" altLang="zh-CN"/>
                        <a:t>2017</a:t>
                      </a:r>
                      <a:r>
                        <a:rPr lang="zh-CN" altLang="en-US"/>
                        <a:t>年</a:t>
                      </a:r>
                    </a:p>
                  </a:txBody>
                  <a:tcPr/>
                </a:tc>
                <a:tc>
                  <a:txBody>
                    <a:bodyPr/>
                    <a:lstStyle/>
                    <a:p>
                      <a:pPr>
                        <a:buNone/>
                      </a:pPr>
                      <a:r>
                        <a:rPr lang="en-US" altLang="zh-CN"/>
                        <a:t>NAF</a:t>
                      </a:r>
                    </a:p>
                  </a:txBody>
                  <a:tcPr/>
                </a:tc>
                <a:extLst>
                  <a:ext uri="{0D108BD9-81ED-4DB2-BD59-A6C34878D82A}">
                    <a16:rowId xmlns:a16="http://schemas.microsoft.com/office/drawing/2014/main" val="10004"/>
                  </a:ext>
                </a:extLst>
              </a:tr>
            </a:tbl>
          </a:graphicData>
        </a:graphic>
      </p:graphicFrame>
      <p:graphicFrame>
        <p:nvGraphicFramePr>
          <p:cNvPr id="23" name="表格 22"/>
          <p:cNvGraphicFramePr/>
          <p:nvPr/>
        </p:nvGraphicFramePr>
        <p:xfrm>
          <a:off x="3962400" y="878840"/>
          <a:ext cx="4559300" cy="2286000"/>
        </p:xfrm>
        <a:graphic>
          <a:graphicData uri="http://schemas.openxmlformats.org/drawingml/2006/table">
            <a:tbl>
              <a:tblPr firstRow="1" bandRow="1">
                <a:tableStyleId>{5C22544A-7EE6-4342-B048-85BDC9FD1C3A}</a:tableStyleId>
              </a:tblPr>
              <a:tblGrid>
                <a:gridCol w="1265555">
                  <a:extLst>
                    <a:ext uri="{9D8B030D-6E8A-4147-A177-3AD203B41FA5}">
                      <a16:colId xmlns:a16="http://schemas.microsoft.com/office/drawing/2014/main" val="20000"/>
                    </a:ext>
                  </a:extLst>
                </a:gridCol>
                <a:gridCol w="3293745">
                  <a:extLst>
                    <a:ext uri="{9D8B030D-6E8A-4147-A177-3AD203B41FA5}">
                      <a16:colId xmlns:a16="http://schemas.microsoft.com/office/drawing/2014/main" val="20001"/>
                    </a:ext>
                  </a:extLst>
                </a:gridCol>
              </a:tblGrid>
              <a:tr h="381000">
                <a:tc gridSpan="2">
                  <a:txBody>
                    <a:bodyPr/>
                    <a:lstStyle/>
                    <a:p>
                      <a:pPr algn="ctr">
                        <a:buNone/>
                      </a:pPr>
                      <a:r>
                        <a:rPr lang="zh-CN" altLang="en-US"/>
                        <a:t>基于策略</a:t>
                      </a:r>
                    </a:p>
                  </a:txBody>
                  <a:tcPr/>
                </a:tc>
                <a:tc hMerge="1">
                  <a:txBody>
                    <a:bodyPr/>
                    <a:lstStyle/>
                    <a:p>
                      <a:endParaRPr lang="zh-CN"/>
                    </a:p>
                  </a:txBody>
                  <a:tcPr/>
                </a:tc>
                <a:extLst>
                  <a:ext uri="{0D108BD9-81ED-4DB2-BD59-A6C34878D82A}">
                    <a16:rowId xmlns:a16="http://schemas.microsoft.com/office/drawing/2014/main" val="10000"/>
                  </a:ext>
                </a:extLst>
              </a:tr>
              <a:tr h="381000">
                <a:tc>
                  <a:txBody>
                    <a:bodyPr/>
                    <a:lstStyle/>
                    <a:p>
                      <a:pPr>
                        <a:buNone/>
                      </a:pPr>
                      <a:r>
                        <a:rPr lang="en-US" altLang="zh-CN"/>
                        <a:t>1992</a:t>
                      </a:r>
                      <a:r>
                        <a:rPr lang="zh-CN" altLang="en-US"/>
                        <a:t>年</a:t>
                      </a:r>
                    </a:p>
                  </a:txBody>
                  <a:tcPr/>
                </a:tc>
                <a:tc>
                  <a:txBody>
                    <a:bodyPr/>
                    <a:lstStyle/>
                    <a:p>
                      <a:pPr>
                        <a:buNone/>
                      </a:pPr>
                      <a:r>
                        <a:rPr lang="en-US" altLang="zh-CN"/>
                        <a:t>Policy gradient (PG)</a:t>
                      </a:r>
                    </a:p>
                  </a:txBody>
                  <a:tcPr/>
                </a:tc>
                <a:extLst>
                  <a:ext uri="{0D108BD9-81ED-4DB2-BD59-A6C34878D82A}">
                    <a16:rowId xmlns:a16="http://schemas.microsoft.com/office/drawing/2014/main" val="10001"/>
                  </a:ext>
                </a:extLst>
              </a:tr>
              <a:tr h="381000">
                <a:tc>
                  <a:txBody>
                    <a:bodyPr/>
                    <a:lstStyle/>
                    <a:p>
                      <a:pPr>
                        <a:buNone/>
                      </a:pPr>
                      <a:r>
                        <a:rPr lang="en-US" altLang="zh-CN"/>
                        <a:t>2014</a:t>
                      </a:r>
                      <a:r>
                        <a:rPr lang="zh-CN" altLang="en-US"/>
                        <a:t>年</a:t>
                      </a:r>
                    </a:p>
                  </a:txBody>
                  <a:tcPr/>
                </a:tc>
                <a:tc>
                  <a:txBody>
                    <a:bodyPr/>
                    <a:lstStyle/>
                    <a:p>
                      <a:pPr>
                        <a:buNone/>
                      </a:pPr>
                      <a:r>
                        <a:rPr lang="en-US" altLang="zh-CN"/>
                        <a:t>Deterministic PG (DPG)</a:t>
                      </a:r>
                    </a:p>
                  </a:txBody>
                  <a:tcPr/>
                </a:tc>
                <a:extLst>
                  <a:ext uri="{0D108BD9-81ED-4DB2-BD59-A6C34878D82A}">
                    <a16:rowId xmlns:a16="http://schemas.microsoft.com/office/drawing/2014/main" val="10002"/>
                  </a:ext>
                </a:extLst>
              </a:tr>
              <a:tr h="381000">
                <a:tc>
                  <a:txBody>
                    <a:bodyPr/>
                    <a:lstStyle/>
                    <a:p>
                      <a:pPr>
                        <a:buNone/>
                      </a:pPr>
                      <a:r>
                        <a:rPr lang="en-US" altLang="zh-CN"/>
                        <a:t>2016</a:t>
                      </a:r>
                      <a:r>
                        <a:rPr lang="zh-CN" altLang="en-US"/>
                        <a:t>年</a:t>
                      </a:r>
                    </a:p>
                  </a:txBody>
                  <a:tcPr/>
                </a:tc>
                <a:tc>
                  <a:txBody>
                    <a:bodyPr/>
                    <a:lstStyle/>
                    <a:p>
                      <a:pPr>
                        <a:buNone/>
                      </a:pPr>
                      <a:r>
                        <a:rPr lang="en-US" altLang="zh-CN"/>
                        <a:t>Deep DPG </a:t>
                      </a:r>
                      <a:r>
                        <a:rPr lang="en-US" altLang="zh-CN" sz="1350">
                          <a:sym typeface="+mn-ea"/>
                        </a:rPr>
                        <a:t>(DDPG)</a:t>
                      </a:r>
                      <a:endParaRPr lang="en-US" altLang="zh-CN"/>
                    </a:p>
                  </a:txBody>
                  <a:tcPr/>
                </a:tc>
                <a:extLst>
                  <a:ext uri="{0D108BD9-81ED-4DB2-BD59-A6C34878D82A}">
                    <a16:rowId xmlns:a16="http://schemas.microsoft.com/office/drawing/2014/main" val="10003"/>
                  </a:ext>
                </a:extLst>
              </a:tr>
              <a:tr h="381000">
                <a:tc>
                  <a:txBody>
                    <a:bodyPr/>
                    <a:lstStyle/>
                    <a:p>
                      <a:pPr>
                        <a:buNone/>
                      </a:pPr>
                      <a:r>
                        <a:rPr lang="en-US" altLang="zh-CN"/>
                        <a:t>2017</a:t>
                      </a:r>
                      <a:r>
                        <a:rPr lang="zh-CN" altLang="en-US"/>
                        <a:t>年</a:t>
                      </a:r>
                    </a:p>
                  </a:txBody>
                  <a:tcPr/>
                </a:tc>
                <a:tc>
                  <a:txBody>
                    <a:bodyPr/>
                    <a:lstStyle/>
                    <a:p>
                      <a:pPr>
                        <a:buNone/>
                      </a:pPr>
                      <a:r>
                        <a:rPr lang="en-US" altLang="zh-CN"/>
                        <a:t>Trust Region Policy Optimization(TRPO)</a:t>
                      </a:r>
                      <a:endParaRPr lang="zh-CN" altLang="en-US"/>
                    </a:p>
                  </a:txBody>
                  <a:tcPr/>
                </a:tc>
                <a:extLst>
                  <a:ext uri="{0D108BD9-81ED-4DB2-BD59-A6C34878D82A}">
                    <a16:rowId xmlns:a16="http://schemas.microsoft.com/office/drawing/2014/main" val="10004"/>
                  </a:ext>
                </a:extLst>
              </a:tr>
              <a:tr h="381000">
                <a:tc>
                  <a:txBody>
                    <a:bodyPr/>
                    <a:lstStyle/>
                    <a:p>
                      <a:pPr>
                        <a:buNone/>
                      </a:pPr>
                      <a:r>
                        <a:rPr lang="en-US" altLang="zh-CN"/>
                        <a:t>2018</a:t>
                      </a:r>
                      <a:r>
                        <a:rPr lang="zh-CN" altLang="en-US"/>
                        <a:t>年</a:t>
                      </a:r>
                    </a:p>
                  </a:txBody>
                  <a:tcPr/>
                </a:tc>
                <a:tc>
                  <a:txBody>
                    <a:bodyPr/>
                    <a:lstStyle/>
                    <a:p>
                      <a:pPr>
                        <a:buNone/>
                      </a:pPr>
                      <a:r>
                        <a:rPr lang="en-US" altLang="zh-CN"/>
                        <a:t>Proximal </a:t>
                      </a:r>
                      <a:r>
                        <a:rPr lang="en-US" altLang="zh-CN" sz="1350">
                          <a:sym typeface="+mn-ea"/>
                        </a:rPr>
                        <a:t>Policy Optimization (PPO)</a:t>
                      </a:r>
                      <a:endParaRPr lang="en-US" altLang="zh-CN"/>
                    </a:p>
                  </a:txBody>
                  <a:tcPr/>
                </a:tc>
                <a:extLst>
                  <a:ext uri="{0D108BD9-81ED-4DB2-BD59-A6C34878D82A}">
                    <a16:rowId xmlns:a16="http://schemas.microsoft.com/office/drawing/2014/main" val="10005"/>
                  </a:ext>
                </a:extLst>
              </a:tr>
            </a:tbl>
          </a:graphicData>
        </a:graphic>
      </p:graphicFrame>
      <p:sp>
        <p:nvSpPr>
          <p:cNvPr id="25" name="文本框 24"/>
          <p:cNvSpPr txBox="1"/>
          <p:nvPr/>
        </p:nvSpPr>
        <p:spPr>
          <a:xfrm>
            <a:off x="762635" y="4192905"/>
            <a:ext cx="8645525" cy="368300"/>
          </a:xfrm>
          <a:prstGeom prst="rect">
            <a:avLst/>
          </a:prstGeom>
          <a:noFill/>
        </p:spPr>
        <p:txBody>
          <a:bodyPr wrap="square" rtlCol="0">
            <a:spAutoFit/>
          </a:bodyPr>
          <a:lstStyle/>
          <a:p>
            <a:r>
              <a:rPr lang="zh-CN" altLang="en-US"/>
              <a:t>平均场博弈</a:t>
            </a:r>
            <a:r>
              <a:rPr lang="en-US" altLang="zh-CN"/>
              <a:t>(MFG)+ DRL    </a:t>
            </a:r>
            <a:r>
              <a:rPr lang="zh-CN" altLang="en-US">
                <a:sym typeface="+mn-ea"/>
              </a:rPr>
              <a:t>蚁群算法</a:t>
            </a:r>
            <a:r>
              <a:rPr lang="en-US" altLang="zh-CN">
                <a:sym typeface="+mn-ea"/>
              </a:rPr>
              <a:t> + DRL</a:t>
            </a:r>
            <a:r>
              <a:rPr lang="en-US" altLang="zh-CN"/>
              <a:t>   </a:t>
            </a:r>
          </a:p>
        </p:txBody>
      </p:sp>
      <p:sp>
        <p:nvSpPr>
          <p:cNvPr id="27" name="文本框 26"/>
          <p:cNvSpPr txBox="1"/>
          <p:nvPr/>
        </p:nvSpPr>
        <p:spPr>
          <a:xfrm>
            <a:off x="762635" y="3494405"/>
            <a:ext cx="6680200" cy="368300"/>
          </a:xfrm>
          <a:prstGeom prst="rect">
            <a:avLst/>
          </a:prstGeom>
          <a:noFill/>
        </p:spPr>
        <p:txBody>
          <a:bodyPr wrap="square" rtlCol="0">
            <a:spAutoFit/>
          </a:bodyPr>
          <a:lstStyle/>
          <a:p>
            <a:r>
              <a:rPr lang="en-US" altLang="zh-CN"/>
              <a:t>Actor-Critic algorithm(AC, A3C)</a:t>
            </a:r>
            <a:endParaRPr lang="zh-CN" altLang="en-US"/>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23</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grpSp>
        <p:nvGrpSpPr>
          <p:cNvPr id="71" name="b8b364be-8690-4e23-87ef-0b6949f27066" descr="本素材由iSlide™ 提供&#10;iSlide™尊重知识产权并注重保护用户享有的各项权利。郑重提醒您：&#10;iSlide™插件中提供的任何信息内容的所有权、知识产权归其原始权利人或权利受让人所有，您免费/购买获得的是信息内容的使用权，并受下述条款的约束；&#10;1. 您仅可以个人非商业用途使用该等信息内容，不可将信息内容的全部或部分用于出售，或以出租、出借、转让、分销、发布等其他任何方式供他人使用；&#10;2. 禁止在接入互联网或移动互联网的任何网站、平台、应用或程序上以任何方式为他人提供iSlide™插件资源内容的下载。&#10;The resource is supplied by iSlide™.&#10;iSlide™ respects all intellectual property rights and protects all the rights its users acquired.Solemnly remind you:&#10;The ownership and intellectual property of the resources supplied in iSlide Add-in belongs to its owner or the assignee of this ownership.you only acquired the usage of the resources supplied in iSlide Add-in, as well as respected the following restrain terms:&#10;1.You are only allowed to use such resource for personal and non-commercial aim, not allowed to use such resource or part of it for the sale; or rent, lend, transfer to others; or distribution or release it in any way.&#10;2.You are not permitted to provide the resource of iSlide Add-in in any website, platform, application access to the Internet or mobile Internet." title="iSlide™ 版权声明  COPYRIGHT NOTICE"/>
          <p:cNvGrpSpPr>
            <a:grpSpLocks noChangeAspect="1"/>
          </p:cNvGrpSpPr>
          <p:nvPr>
            <p:custDataLst>
              <p:tags r:id="rId2"/>
            </p:custDataLst>
          </p:nvPr>
        </p:nvGrpSpPr>
        <p:grpSpPr>
          <a:xfrm>
            <a:off x="1029625" y="1037590"/>
            <a:ext cx="6381899" cy="2311632"/>
            <a:chOff x="1928944" y="2202498"/>
            <a:chExt cx="8292291" cy="3003958"/>
          </a:xfrm>
        </p:grpSpPr>
        <p:grpSp>
          <p:nvGrpSpPr>
            <p:cNvPr id="72" name="ïsľiďê"/>
            <p:cNvGrpSpPr/>
            <p:nvPr/>
          </p:nvGrpSpPr>
          <p:grpSpPr>
            <a:xfrm flipV="1">
              <a:off x="8148228" y="3104964"/>
              <a:ext cx="2073007" cy="998224"/>
              <a:chOff x="8030808" y="2996952"/>
              <a:chExt cx="2073007" cy="998224"/>
            </a:xfrm>
          </p:grpSpPr>
          <p:grpSp>
            <p:nvGrpSpPr>
              <p:cNvPr id="73" name="îşliḓê"/>
              <p:cNvGrpSpPr/>
              <p:nvPr/>
            </p:nvGrpSpPr>
            <p:grpSpPr>
              <a:xfrm>
                <a:off x="8030808" y="3331042"/>
                <a:ext cx="2073007" cy="664134"/>
                <a:chOff x="6470247" y="2038350"/>
                <a:chExt cx="1898126" cy="608107"/>
              </a:xfrm>
            </p:grpSpPr>
            <p:sp>
              <p:nvSpPr>
                <p:cNvPr id="74" name="îšļídê"/>
                <p:cNvSpPr/>
                <p:nvPr/>
              </p:nvSpPr>
              <p:spPr>
                <a:xfrm rot="10800000" flipH="1">
                  <a:off x="7419524"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75" name="îsḷíďe"/>
                <p:cNvSpPr/>
                <p:nvPr/>
              </p:nvSpPr>
              <p:spPr>
                <a:xfrm rot="10800000">
                  <a:off x="6470247"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76" name="i$ľîďê"/>
              <p:cNvSpPr/>
              <p:nvPr/>
            </p:nvSpPr>
            <p:spPr>
              <a:xfrm>
                <a:off x="8733220" y="2996952"/>
                <a:ext cx="668179" cy="668179"/>
              </a:xfrm>
              <a:prstGeom prst="ellipse">
                <a:avLst/>
              </a:prstGeom>
              <a:solidFill>
                <a:srgbClr val="7030A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77" name="íṩ1îďè"/>
            <p:cNvGrpSpPr/>
            <p:nvPr/>
          </p:nvGrpSpPr>
          <p:grpSpPr>
            <a:xfrm>
              <a:off x="1928944" y="3162682"/>
              <a:ext cx="2073004" cy="998224"/>
              <a:chOff x="1811524" y="2996952"/>
              <a:chExt cx="2073004" cy="998224"/>
            </a:xfrm>
          </p:grpSpPr>
          <p:grpSp>
            <p:nvGrpSpPr>
              <p:cNvPr id="78" name="íşḷíḓé"/>
              <p:cNvGrpSpPr/>
              <p:nvPr/>
            </p:nvGrpSpPr>
            <p:grpSpPr>
              <a:xfrm>
                <a:off x="1811524" y="3331042"/>
                <a:ext cx="2073004" cy="664134"/>
                <a:chOff x="775627" y="2038350"/>
                <a:chExt cx="1898125" cy="608107"/>
              </a:xfrm>
            </p:grpSpPr>
            <p:sp>
              <p:nvSpPr>
                <p:cNvPr id="79" name="iṥḷíḋê"/>
                <p:cNvSpPr/>
                <p:nvPr/>
              </p:nvSpPr>
              <p:spPr>
                <a:xfrm rot="10800000" flipH="1">
                  <a:off x="1724903"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0" name="ïşľíḑè"/>
                <p:cNvSpPr/>
                <p:nvPr/>
              </p:nvSpPr>
              <p:spPr>
                <a:xfrm rot="10800000">
                  <a:off x="775627"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8 w 948849"/>
                    <a:gd name="connsiteY4" fmla="*/ 255575 h 608107"/>
                    <a:gd name="connsiteX5" fmla="*/ 0 w 948849"/>
                    <a:gd name="connsiteY5" fmla="*/ 255682 h 608107"/>
                    <a:gd name="connsiteX6" fmla="*/ 0 w 948849"/>
                    <a:gd name="connsiteY6" fmla="*/ 53 h 608107"/>
                    <a:gd name="connsiteX7" fmla="*/ 1058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8" y="255575"/>
                      </a:cubicBezTo>
                      <a:lnTo>
                        <a:pt x="0" y="255682"/>
                      </a:lnTo>
                      <a:lnTo>
                        <a:pt x="0" y="53"/>
                      </a:lnTo>
                      <a:lnTo>
                        <a:pt x="1058" y="0"/>
                      </a:lnTo>
                      <a:cubicBezTo>
                        <a:pt x="210963" y="0"/>
                        <a:pt x="396028" y="106351"/>
                        <a:pt x="505310" y="268109"/>
                      </a:cubicBezTo>
                      <a:lnTo>
                        <a:pt x="550556" y="351468"/>
                      </a:lnTo>
                      <a:lnTo>
                        <a:pt x="948849" y="351468"/>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81" name="íSḻîḓê"/>
              <p:cNvSpPr/>
              <p:nvPr/>
            </p:nvSpPr>
            <p:spPr>
              <a:xfrm>
                <a:off x="2513936" y="2996952"/>
                <a:ext cx="668179" cy="668179"/>
              </a:xfrm>
              <a:prstGeom prst="ellipse">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2" name="îṥḷîḋè"/>
            <p:cNvGrpSpPr/>
            <p:nvPr/>
          </p:nvGrpSpPr>
          <p:grpSpPr>
            <a:xfrm flipV="1">
              <a:off x="4004691" y="3104679"/>
              <a:ext cx="2073004" cy="998224"/>
              <a:chOff x="3885704" y="2996952"/>
              <a:chExt cx="2073004" cy="998224"/>
            </a:xfrm>
          </p:grpSpPr>
          <p:grpSp>
            <p:nvGrpSpPr>
              <p:cNvPr id="83" name="ïṡḷiḋe"/>
              <p:cNvGrpSpPr/>
              <p:nvPr/>
            </p:nvGrpSpPr>
            <p:grpSpPr>
              <a:xfrm>
                <a:off x="3885704" y="3331042"/>
                <a:ext cx="2073004" cy="664134"/>
                <a:chOff x="2674830" y="2038350"/>
                <a:chExt cx="1898125" cy="608107"/>
              </a:xfrm>
            </p:grpSpPr>
            <p:sp>
              <p:nvSpPr>
                <p:cNvPr id="84" name="iş1iďê"/>
                <p:cNvSpPr/>
                <p:nvPr/>
              </p:nvSpPr>
              <p:spPr>
                <a:xfrm rot="10800000" flipH="1">
                  <a:off x="3624106"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85" name="îšḷiďê"/>
                <p:cNvSpPr/>
                <p:nvPr/>
              </p:nvSpPr>
              <p:spPr>
                <a:xfrm rot="10800000">
                  <a:off x="2674830"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86" name="ïṩlídé"/>
              <p:cNvSpPr/>
              <p:nvPr/>
            </p:nvSpPr>
            <p:spPr>
              <a:xfrm>
                <a:off x="4588118" y="2996952"/>
                <a:ext cx="668179" cy="668179"/>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87" name="ïṡ1iḍé"/>
            <p:cNvGrpSpPr/>
            <p:nvPr/>
          </p:nvGrpSpPr>
          <p:grpSpPr>
            <a:xfrm>
              <a:off x="6075216" y="3162682"/>
              <a:ext cx="2073004" cy="998224"/>
              <a:chOff x="5957796" y="2996952"/>
              <a:chExt cx="2073004" cy="998224"/>
            </a:xfrm>
          </p:grpSpPr>
          <p:grpSp>
            <p:nvGrpSpPr>
              <p:cNvPr id="88" name="iśľïdé"/>
              <p:cNvGrpSpPr/>
              <p:nvPr/>
            </p:nvGrpSpPr>
            <p:grpSpPr>
              <a:xfrm>
                <a:off x="5957796" y="3331042"/>
                <a:ext cx="2073004" cy="664134"/>
                <a:chOff x="4572120" y="2038350"/>
                <a:chExt cx="1898125" cy="608107"/>
              </a:xfrm>
            </p:grpSpPr>
            <p:sp>
              <p:nvSpPr>
                <p:cNvPr id="89" name="íśļïḍe"/>
                <p:cNvSpPr/>
                <p:nvPr/>
              </p:nvSpPr>
              <p:spPr>
                <a:xfrm rot="10800000" flipH="1">
                  <a:off x="5521396" y="2038350"/>
                  <a:ext cx="948849" cy="608107"/>
                </a:xfrm>
                <a:custGeom>
                  <a:avLst/>
                  <a:gdLst>
                    <a:gd name="connsiteX0" fmla="*/ 353590 w 948849"/>
                    <a:gd name="connsiteY0" fmla="*/ 608107 h 608107"/>
                    <a:gd name="connsiteX1" fmla="*/ 450361 w 948849"/>
                    <a:gd name="connsiteY1" fmla="*/ 608107 h 608107"/>
                    <a:gd name="connsiteX2" fmla="*/ 609165 w 948849"/>
                    <a:gd name="connsiteY2" fmla="*/ 608107 h 608107"/>
                    <a:gd name="connsiteX3" fmla="*/ 948849 w 948849"/>
                    <a:gd name="connsiteY3" fmla="*/ 608107 h 608107"/>
                    <a:gd name="connsiteX4" fmla="*/ 948849 w 948849"/>
                    <a:gd name="connsiteY4" fmla="*/ 351468 h 608107"/>
                    <a:gd name="connsiteX5" fmla="*/ 550556 w 948849"/>
                    <a:gd name="connsiteY5" fmla="*/ 351468 h 608107"/>
                    <a:gd name="connsiteX6" fmla="*/ 505310 w 948849"/>
                    <a:gd name="connsiteY6" fmla="*/ 268109 h 608107"/>
                    <a:gd name="connsiteX7" fmla="*/ 1058 w 948849"/>
                    <a:gd name="connsiteY7" fmla="*/ 0 h 608107"/>
                    <a:gd name="connsiteX8" fmla="*/ 0 w 948849"/>
                    <a:gd name="connsiteY8" fmla="*/ 54 h 608107"/>
                    <a:gd name="connsiteX9" fmla="*/ 0 w 948849"/>
                    <a:gd name="connsiteY9" fmla="*/ 255682 h 608107"/>
                    <a:gd name="connsiteX10" fmla="*/ 1058 w 948849"/>
                    <a:gd name="connsiteY10" fmla="*/ 255575 h 608107"/>
                    <a:gd name="connsiteX11" fmla="*/ 353590 w 948849"/>
                    <a:gd name="connsiteY11" fmla="*/ 608107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948849" h="608107">
                      <a:moveTo>
                        <a:pt x="353590" y="608107"/>
                      </a:moveTo>
                      <a:lnTo>
                        <a:pt x="450361" y="608107"/>
                      </a:lnTo>
                      <a:lnTo>
                        <a:pt x="609165" y="608107"/>
                      </a:lnTo>
                      <a:lnTo>
                        <a:pt x="948849" y="608107"/>
                      </a:lnTo>
                      <a:lnTo>
                        <a:pt x="948849" y="351468"/>
                      </a:lnTo>
                      <a:lnTo>
                        <a:pt x="550556" y="351468"/>
                      </a:lnTo>
                      <a:lnTo>
                        <a:pt x="505310" y="268109"/>
                      </a:lnTo>
                      <a:cubicBezTo>
                        <a:pt x="396029" y="106351"/>
                        <a:pt x="210963" y="0"/>
                        <a:pt x="1058" y="0"/>
                      </a:cubicBezTo>
                      <a:lnTo>
                        <a:pt x="0" y="54"/>
                      </a:lnTo>
                      <a:lnTo>
                        <a:pt x="0" y="255682"/>
                      </a:lnTo>
                      <a:lnTo>
                        <a:pt x="1058" y="255575"/>
                      </a:lnTo>
                      <a:cubicBezTo>
                        <a:pt x="195756" y="255575"/>
                        <a:pt x="353590" y="413409"/>
                        <a:pt x="353590" y="608107"/>
                      </a:cubicBez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90" name="íṡļíďê"/>
                <p:cNvSpPr/>
                <p:nvPr/>
              </p:nvSpPr>
              <p:spPr>
                <a:xfrm rot="10800000">
                  <a:off x="4572120" y="2038350"/>
                  <a:ext cx="948849" cy="608107"/>
                </a:xfrm>
                <a:custGeom>
                  <a:avLst/>
                  <a:gdLst>
                    <a:gd name="connsiteX0" fmla="*/ 948849 w 948849"/>
                    <a:gd name="connsiteY0" fmla="*/ 608107 h 608107"/>
                    <a:gd name="connsiteX1" fmla="*/ 609165 w 948849"/>
                    <a:gd name="connsiteY1" fmla="*/ 608107 h 608107"/>
                    <a:gd name="connsiteX2" fmla="*/ 450361 w 948849"/>
                    <a:gd name="connsiteY2" fmla="*/ 608107 h 608107"/>
                    <a:gd name="connsiteX3" fmla="*/ 353590 w 948849"/>
                    <a:gd name="connsiteY3" fmla="*/ 608107 h 608107"/>
                    <a:gd name="connsiteX4" fmla="*/ 1057 w 948849"/>
                    <a:gd name="connsiteY4" fmla="*/ 255575 h 608107"/>
                    <a:gd name="connsiteX5" fmla="*/ 0 w 948849"/>
                    <a:gd name="connsiteY5" fmla="*/ 255682 h 608107"/>
                    <a:gd name="connsiteX6" fmla="*/ 0 w 948849"/>
                    <a:gd name="connsiteY6" fmla="*/ 53 h 608107"/>
                    <a:gd name="connsiteX7" fmla="*/ 1057 w 948849"/>
                    <a:gd name="connsiteY7" fmla="*/ 0 h 608107"/>
                    <a:gd name="connsiteX8" fmla="*/ 505310 w 948849"/>
                    <a:gd name="connsiteY8" fmla="*/ 268109 h 608107"/>
                    <a:gd name="connsiteX9" fmla="*/ 550556 w 948849"/>
                    <a:gd name="connsiteY9" fmla="*/ 351468 h 608107"/>
                    <a:gd name="connsiteX10" fmla="*/ 948849 w 948849"/>
                    <a:gd name="connsiteY10" fmla="*/ 351468 h 60810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8849" h="608107">
                      <a:moveTo>
                        <a:pt x="948849" y="608107"/>
                      </a:moveTo>
                      <a:lnTo>
                        <a:pt x="609165" y="608107"/>
                      </a:lnTo>
                      <a:lnTo>
                        <a:pt x="450361" y="608107"/>
                      </a:lnTo>
                      <a:lnTo>
                        <a:pt x="353590" y="608107"/>
                      </a:lnTo>
                      <a:cubicBezTo>
                        <a:pt x="353590" y="413409"/>
                        <a:pt x="195756" y="255575"/>
                        <a:pt x="1057" y="255575"/>
                      </a:cubicBezTo>
                      <a:lnTo>
                        <a:pt x="0" y="255682"/>
                      </a:lnTo>
                      <a:lnTo>
                        <a:pt x="0" y="53"/>
                      </a:lnTo>
                      <a:lnTo>
                        <a:pt x="1057" y="0"/>
                      </a:lnTo>
                      <a:cubicBezTo>
                        <a:pt x="210963" y="0"/>
                        <a:pt x="396028" y="106351"/>
                        <a:pt x="505310" y="268109"/>
                      </a:cubicBezTo>
                      <a:lnTo>
                        <a:pt x="550556" y="351468"/>
                      </a:lnTo>
                      <a:lnTo>
                        <a:pt x="948849" y="351468"/>
                      </a:lnTo>
                      <a:close/>
                    </a:path>
                  </a:pathLst>
                </a:cu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sp>
            <p:nvSpPr>
              <p:cNvPr id="91" name="iṥľîḍe"/>
              <p:cNvSpPr/>
              <p:nvPr/>
            </p:nvSpPr>
            <p:spPr>
              <a:xfrm>
                <a:off x="6660211" y="2996952"/>
                <a:ext cx="668179" cy="668179"/>
              </a:xfrm>
              <a:prstGeom prst="ellipse">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grpSp>
          <p:nvGrpSpPr>
            <p:cNvPr id="92" name="iṡḻíḋè"/>
            <p:cNvGrpSpPr/>
            <p:nvPr/>
          </p:nvGrpSpPr>
          <p:grpSpPr>
            <a:xfrm>
              <a:off x="6075666" y="4160953"/>
              <a:ext cx="2481029" cy="1045503"/>
              <a:chOff x="6075666" y="4160953"/>
              <a:chExt cx="2481029" cy="1045503"/>
            </a:xfrm>
          </p:grpSpPr>
          <p:sp>
            <p:nvSpPr>
              <p:cNvPr id="93" name="ïšļïḑè"/>
              <p:cNvSpPr txBox="1"/>
              <p:nvPr/>
            </p:nvSpPr>
            <p:spPr bwMode="auto">
              <a:xfrm>
                <a:off x="6102894" y="4160953"/>
                <a:ext cx="2045384" cy="623011"/>
              </a:xfrm>
              <a:prstGeom prst="rect">
                <a:avLst/>
              </a:prstGeom>
              <a:noFill/>
            </p:spPr>
            <p:txBody>
              <a:bodyPr wrap="none" lIns="90000" tIns="46800" rIns="90000" bIns="46800">
                <a:normAutofit/>
              </a:bodyPr>
              <a:lstStyle/>
              <a:p>
                <a:pPr latinLnBrk="0"/>
                <a:r>
                  <a:rPr lang="zh-CN" altLang="en-US" sz="1400" dirty="0">
                    <a:solidFill>
                      <a:schemeClr val="accent5"/>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博三：</a:t>
                </a:r>
                <a:r>
                  <a:rPr lang="en-US" altLang="zh-CN" sz="140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Game + MARL</a:t>
                </a:r>
              </a:p>
            </p:txBody>
          </p:sp>
          <p:sp>
            <p:nvSpPr>
              <p:cNvPr id="94" name="iṧḻîḍe"/>
              <p:cNvSpPr txBox="1"/>
              <p:nvPr/>
            </p:nvSpPr>
            <p:spPr bwMode="auto">
              <a:xfrm>
                <a:off x="6075666" y="4650285"/>
                <a:ext cx="2481029" cy="556171"/>
              </a:xfrm>
              <a:prstGeom prst="rect">
                <a:avLst/>
              </a:prstGeom>
              <a:noFill/>
            </p:spPr>
            <p:txBody>
              <a:bodyPr wrap="square" lIns="90000" tIns="46800" rIns="90000" bIns="46800">
                <a:noAutofit/>
              </a:bodyPr>
              <a:lstStyle/>
              <a:p>
                <a:pPr latinLnBrk="0">
                  <a:lnSpc>
                    <a:spcPct val="120000"/>
                  </a:lnSpc>
                </a:pP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1 </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A</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 </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2-3</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SCI</a:t>
                </a:r>
              </a:p>
            </p:txBody>
          </p:sp>
        </p:grpSp>
        <p:grpSp>
          <p:nvGrpSpPr>
            <p:cNvPr id="95" name="íślïḍè"/>
            <p:cNvGrpSpPr/>
            <p:nvPr/>
          </p:nvGrpSpPr>
          <p:grpSpPr>
            <a:xfrm>
              <a:off x="1928959" y="4340017"/>
              <a:ext cx="2778884" cy="866137"/>
              <a:chOff x="1928959" y="4340017"/>
              <a:chExt cx="2778884" cy="866137"/>
            </a:xfrm>
          </p:grpSpPr>
          <p:sp>
            <p:nvSpPr>
              <p:cNvPr id="96" name="i$ḻíḍè"/>
              <p:cNvSpPr txBox="1"/>
              <p:nvPr/>
            </p:nvSpPr>
            <p:spPr bwMode="auto">
              <a:xfrm>
                <a:off x="1928959" y="4340017"/>
                <a:ext cx="2778884" cy="443947"/>
              </a:xfrm>
              <a:prstGeom prst="rect">
                <a:avLst/>
              </a:prstGeom>
              <a:noFill/>
            </p:spPr>
            <p:txBody>
              <a:bodyPr wrap="none" lIns="90000" tIns="46800" rIns="90000" bIns="46800">
                <a:normAutofit/>
              </a:bodyPr>
              <a:lstStyle/>
              <a:p>
                <a:pPr algn="l" latinLnBrk="0"/>
                <a:r>
                  <a:rPr lang="zh-CN" altLang="en-US" sz="1400" dirty="0">
                    <a:solidFill>
                      <a:schemeClr val="accent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博一：</a:t>
                </a:r>
                <a:r>
                  <a:rPr lang="en-US" altLang="zh-CN" sz="1400" dirty="0">
                    <a:solidFill>
                      <a:schemeClr val="tx1">
                        <a:lumMod val="75000"/>
                        <a:lumOff val="25000"/>
                      </a:schemeClr>
                    </a:solidFill>
                    <a:latin typeface="微软雅黑" panose="020B0503020204020204" pitchFamily="34" charset="-122"/>
                    <a:ea typeface="微软雅黑" panose="020B0503020204020204" pitchFamily="34" charset="-122"/>
                    <a:sym typeface="+mn-ea"/>
                  </a:rPr>
                  <a:t>Game Theory</a:t>
                </a:r>
              </a:p>
            </p:txBody>
          </p:sp>
          <p:sp>
            <p:nvSpPr>
              <p:cNvPr id="97" name="í$ļïḓé"/>
              <p:cNvSpPr txBox="1"/>
              <p:nvPr/>
            </p:nvSpPr>
            <p:spPr bwMode="auto">
              <a:xfrm>
                <a:off x="2116686" y="4649975"/>
                <a:ext cx="2292764" cy="556179"/>
              </a:xfrm>
              <a:prstGeom prst="rect">
                <a:avLst/>
              </a:prstGeom>
              <a:noFill/>
            </p:spPr>
            <p:txBody>
              <a:bodyPr wrap="square" lIns="90000" tIns="46800" rIns="90000" bIns="46800">
                <a:normAutofit/>
              </a:bodyPr>
              <a:lstStyle/>
              <a:p>
                <a:pPr latinLnBrk="0">
                  <a:lnSpc>
                    <a:spcPct val="120000"/>
                  </a:lnSpc>
                </a:pP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CCF A/B</a:t>
                </a:r>
                <a:r>
                  <a:rPr lang="zh-CN" altLang="en-US" sz="1200" b="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a:t>
                </a:r>
              </a:p>
            </p:txBody>
          </p:sp>
        </p:grpSp>
        <p:sp>
          <p:nvSpPr>
            <p:cNvPr id="99" name="íṡḻïďè"/>
            <p:cNvSpPr txBox="1"/>
            <p:nvPr/>
          </p:nvSpPr>
          <p:spPr bwMode="auto">
            <a:xfrm>
              <a:off x="8148429" y="2516892"/>
              <a:ext cx="1907595" cy="587528"/>
            </a:xfrm>
            <a:prstGeom prst="rect">
              <a:avLst/>
            </a:prstGeom>
            <a:noFill/>
          </p:spPr>
          <p:txBody>
            <a:bodyPr wrap="none" lIns="90000" tIns="46800" rIns="90000" bIns="46800">
              <a:normAutofit/>
            </a:bodyPr>
            <a:lstStyle/>
            <a:p>
              <a:pPr latinLnBrk="0"/>
              <a:r>
                <a:rPr lang="zh-CN" altLang="en-US" sz="1400" dirty="0">
                  <a:solidFill>
                    <a:srgbClr val="7030A0"/>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博四：准备答辩论文</a:t>
              </a:r>
            </a:p>
          </p:txBody>
        </p:sp>
        <p:grpSp>
          <p:nvGrpSpPr>
            <p:cNvPr id="101" name="iślïďè"/>
            <p:cNvGrpSpPr/>
            <p:nvPr/>
          </p:nvGrpSpPr>
          <p:grpSpPr>
            <a:xfrm>
              <a:off x="3586082" y="2202498"/>
              <a:ext cx="2895221" cy="902747"/>
              <a:chOff x="3586082" y="2202498"/>
              <a:chExt cx="2895221" cy="902747"/>
            </a:xfrm>
          </p:grpSpPr>
          <p:sp>
            <p:nvSpPr>
              <p:cNvPr id="102" name="iṡḷiḓé"/>
              <p:cNvSpPr txBox="1"/>
              <p:nvPr/>
            </p:nvSpPr>
            <p:spPr bwMode="auto">
              <a:xfrm>
                <a:off x="3886412" y="2202498"/>
                <a:ext cx="2481029" cy="519038"/>
              </a:xfrm>
              <a:prstGeom prst="rect">
                <a:avLst/>
              </a:prstGeom>
              <a:noFill/>
            </p:spPr>
            <p:txBody>
              <a:bodyPr wrap="none" lIns="90000" tIns="46800" rIns="90000" bIns="46800">
                <a:normAutofit/>
              </a:bodyPr>
              <a:lstStyle/>
              <a:p>
                <a:pPr latinLnBrk="0"/>
                <a:r>
                  <a:rPr lang="zh-CN" altLang="en-US" sz="1400" dirty="0">
                    <a:solidFill>
                      <a:schemeClr val="accent2"/>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博二：</a:t>
                </a:r>
                <a:r>
                  <a:rPr lang="en-US" altLang="zh-CN" sz="1400" dirty="0">
                    <a:solidFill>
                      <a:schemeClr val="tx1"/>
                    </a:solidFill>
                    <a:effectLst/>
                    <a:latin typeface="字魂105号-简雅黑" panose="00000500000000000000" pitchFamily="2" charset="-122"/>
                    <a:ea typeface="字魂105号-简雅黑" panose="00000500000000000000" pitchFamily="2" charset="-122"/>
                    <a:sym typeface="字魂105号-简雅黑" panose="00000500000000000000" pitchFamily="2" charset="-122"/>
                  </a:rPr>
                  <a:t>MARL</a:t>
                </a:r>
              </a:p>
            </p:txBody>
          </p:sp>
          <p:sp>
            <p:nvSpPr>
              <p:cNvPr id="103" name="išḻíḋê"/>
              <p:cNvSpPr txBox="1"/>
              <p:nvPr/>
            </p:nvSpPr>
            <p:spPr bwMode="auto">
              <a:xfrm>
                <a:off x="3586082" y="2549074"/>
                <a:ext cx="2895221" cy="556171"/>
              </a:xfrm>
              <a:prstGeom prst="rect">
                <a:avLst/>
              </a:prstGeom>
              <a:noFill/>
            </p:spPr>
            <p:txBody>
              <a:bodyPr wrap="square" lIns="90000" tIns="46800" rIns="90000" bIns="46800">
                <a:normAutofit/>
              </a:bodyPr>
              <a:lstStyle/>
              <a:p>
                <a:pPr latinLnBrk="0">
                  <a:lnSpc>
                    <a:spcPct val="120000"/>
                  </a:lnSpc>
                </a:pP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1</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CCF A/B</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类论文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 1-2</a:t>
                </a:r>
                <a:r>
                  <a:rPr lang="zh-CN" altLang="en-US"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篇</a:t>
                </a:r>
                <a:r>
                  <a:rPr lang="en-US" altLang="zh-CN" sz="1200" dirty="0">
                    <a:effectLst/>
                    <a:latin typeface="字魂105号-简雅黑" panose="00000500000000000000" pitchFamily="2" charset="-122"/>
                    <a:ea typeface="字魂105号-简雅黑" panose="00000500000000000000" pitchFamily="2" charset="-122"/>
                    <a:sym typeface="字魂105号-简雅黑" panose="00000500000000000000" pitchFamily="2" charset="-122"/>
                  </a:rPr>
                  <a:t>SCI</a:t>
                </a:r>
              </a:p>
            </p:txBody>
          </p:sp>
        </p:grpSp>
        <p:sp>
          <p:nvSpPr>
            <p:cNvPr id="104" name="ïş1iḋe"/>
            <p:cNvSpPr/>
            <p:nvPr/>
          </p:nvSpPr>
          <p:spPr bwMode="auto">
            <a:xfrm>
              <a:off x="8985337" y="3566071"/>
              <a:ext cx="398789" cy="398789"/>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24 w 236"/>
                <a:gd name="T11" fmla="*/ 56 h 236"/>
                <a:gd name="T12" fmla="*/ 144 w 236"/>
                <a:gd name="T13" fmla="*/ 46 h 236"/>
                <a:gd name="T14" fmla="*/ 137 w 236"/>
                <a:gd name="T15" fmla="*/ 67 h 236"/>
                <a:gd name="T16" fmla="*/ 117 w 236"/>
                <a:gd name="T17" fmla="*/ 77 h 236"/>
                <a:gd name="T18" fmla="*/ 124 w 236"/>
                <a:gd name="T19" fmla="*/ 56 h 236"/>
                <a:gd name="T20" fmla="*/ 162 w 236"/>
                <a:gd name="T21" fmla="*/ 164 h 236"/>
                <a:gd name="T22" fmla="*/ 142 w 236"/>
                <a:gd name="T23" fmla="*/ 181 h 236"/>
                <a:gd name="T24" fmla="*/ 119 w 236"/>
                <a:gd name="T25" fmla="*/ 175 h 236"/>
                <a:gd name="T26" fmla="*/ 97 w 236"/>
                <a:gd name="T27" fmla="*/ 181 h 236"/>
                <a:gd name="T28" fmla="*/ 76 w 236"/>
                <a:gd name="T29" fmla="*/ 164 h 236"/>
                <a:gd name="T30" fmla="*/ 67 w 236"/>
                <a:gd name="T31" fmla="*/ 96 h 236"/>
                <a:gd name="T32" fmla="*/ 95 w 236"/>
                <a:gd name="T33" fmla="*/ 79 h 236"/>
                <a:gd name="T34" fmla="*/ 118 w 236"/>
                <a:gd name="T35" fmla="*/ 85 h 236"/>
                <a:gd name="T36" fmla="*/ 143 w 236"/>
                <a:gd name="T37" fmla="*/ 79 h 236"/>
                <a:gd name="T38" fmla="*/ 168 w 236"/>
                <a:gd name="T39" fmla="*/ 92 h 236"/>
                <a:gd name="T40" fmla="*/ 154 w 236"/>
                <a:gd name="T41" fmla="*/ 118 h 236"/>
                <a:gd name="T42" fmla="*/ 172 w 236"/>
                <a:gd name="T43" fmla="*/ 145 h 236"/>
                <a:gd name="T44" fmla="*/ 162 w 236"/>
                <a:gd name="T45" fmla="*/ 16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24" y="56"/>
                  </a:moveTo>
                  <a:cubicBezTo>
                    <a:pt x="129" y="50"/>
                    <a:pt x="137" y="46"/>
                    <a:pt x="144" y="46"/>
                  </a:cubicBezTo>
                  <a:cubicBezTo>
                    <a:pt x="144" y="54"/>
                    <a:pt x="141" y="62"/>
                    <a:pt x="137" y="67"/>
                  </a:cubicBezTo>
                  <a:cubicBezTo>
                    <a:pt x="132" y="73"/>
                    <a:pt x="124" y="78"/>
                    <a:pt x="117" y="77"/>
                  </a:cubicBezTo>
                  <a:cubicBezTo>
                    <a:pt x="115" y="69"/>
                    <a:pt x="119" y="61"/>
                    <a:pt x="124" y="56"/>
                  </a:cubicBezTo>
                  <a:close/>
                  <a:moveTo>
                    <a:pt x="162" y="164"/>
                  </a:moveTo>
                  <a:cubicBezTo>
                    <a:pt x="157" y="172"/>
                    <a:pt x="151" y="180"/>
                    <a:pt x="142" y="181"/>
                  </a:cubicBezTo>
                  <a:cubicBezTo>
                    <a:pt x="133" y="181"/>
                    <a:pt x="130" y="175"/>
                    <a:pt x="119" y="175"/>
                  </a:cubicBezTo>
                  <a:cubicBezTo>
                    <a:pt x="109" y="175"/>
                    <a:pt x="106" y="180"/>
                    <a:pt x="97" y="181"/>
                  </a:cubicBezTo>
                  <a:cubicBezTo>
                    <a:pt x="88" y="181"/>
                    <a:pt x="82" y="172"/>
                    <a:pt x="76" y="164"/>
                  </a:cubicBezTo>
                  <a:cubicBezTo>
                    <a:pt x="64" y="147"/>
                    <a:pt x="55" y="116"/>
                    <a:pt x="67" y="96"/>
                  </a:cubicBezTo>
                  <a:cubicBezTo>
                    <a:pt x="73" y="85"/>
                    <a:pt x="84" y="79"/>
                    <a:pt x="95" y="79"/>
                  </a:cubicBezTo>
                  <a:cubicBezTo>
                    <a:pt x="104" y="79"/>
                    <a:pt x="112" y="85"/>
                    <a:pt x="118" y="85"/>
                  </a:cubicBezTo>
                  <a:cubicBezTo>
                    <a:pt x="123" y="85"/>
                    <a:pt x="133" y="77"/>
                    <a:pt x="143" y="79"/>
                  </a:cubicBezTo>
                  <a:cubicBezTo>
                    <a:pt x="148" y="79"/>
                    <a:pt x="160" y="80"/>
                    <a:pt x="168" y="92"/>
                  </a:cubicBezTo>
                  <a:cubicBezTo>
                    <a:pt x="167" y="92"/>
                    <a:pt x="153" y="100"/>
                    <a:pt x="154" y="118"/>
                  </a:cubicBezTo>
                  <a:cubicBezTo>
                    <a:pt x="154" y="138"/>
                    <a:pt x="171" y="145"/>
                    <a:pt x="172" y="145"/>
                  </a:cubicBezTo>
                  <a:cubicBezTo>
                    <a:pt x="171" y="145"/>
                    <a:pt x="169" y="155"/>
                    <a:pt x="162" y="164"/>
                  </a:cubicBez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6" name="íśḻîde"/>
            <p:cNvSpPr/>
            <p:nvPr/>
          </p:nvSpPr>
          <p:spPr bwMode="auto">
            <a:xfrm>
              <a:off x="2765818" y="3297377"/>
              <a:ext cx="398789" cy="398789"/>
            </a:xfrm>
            <a:custGeom>
              <a:avLst/>
              <a:gdLst>
                <a:gd name="T0" fmla="*/ 223 w 228"/>
                <a:gd name="T1" fmla="*/ 95 h 228"/>
                <a:gd name="T2" fmla="*/ 196 w 228"/>
                <a:gd name="T3" fmla="*/ 90 h 228"/>
                <a:gd name="T4" fmla="*/ 189 w 228"/>
                <a:gd name="T5" fmla="*/ 74 h 228"/>
                <a:gd name="T6" fmla="*/ 205 w 228"/>
                <a:gd name="T7" fmla="*/ 50 h 228"/>
                <a:gd name="T8" fmla="*/ 205 w 228"/>
                <a:gd name="T9" fmla="*/ 43 h 228"/>
                <a:gd name="T10" fmla="*/ 185 w 228"/>
                <a:gd name="T11" fmla="*/ 24 h 228"/>
                <a:gd name="T12" fmla="*/ 178 w 228"/>
                <a:gd name="T13" fmla="*/ 23 h 228"/>
                <a:gd name="T14" fmla="*/ 155 w 228"/>
                <a:gd name="T15" fmla="*/ 39 h 228"/>
                <a:gd name="T16" fmla="*/ 138 w 228"/>
                <a:gd name="T17" fmla="*/ 32 h 228"/>
                <a:gd name="T18" fmla="*/ 133 w 228"/>
                <a:gd name="T19" fmla="*/ 5 h 228"/>
                <a:gd name="T20" fmla="*/ 127 w 228"/>
                <a:gd name="T21" fmla="*/ 0 h 228"/>
                <a:gd name="T22" fmla="*/ 100 w 228"/>
                <a:gd name="T23" fmla="*/ 0 h 228"/>
                <a:gd name="T24" fmla="*/ 94 w 228"/>
                <a:gd name="T25" fmla="*/ 5 h 228"/>
                <a:gd name="T26" fmla="*/ 89 w 228"/>
                <a:gd name="T27" fmla="*/ 32 h 228"/>
                <a:gd name="T28" fmla="*/ 73 w 228"/>
                <a:gd name="T29" fmla="*/ 39 h 228"/>
                <a:gd name="T30" fmla="*/ 50 w 228"/>
                <a:gd name="T31" fmla="*/ 23 h 228"/>
                <a:gd name="T32" fmla="*/ 43 w 228"/>
                <a:gd name="T33" fmla="*/ 24 h 228"/>
                <a:gd name="T34" fmla="*/ 23 w 228"/>
                <a:gd name="T35" fmla="*/ 43 h 228"/>
                <a:gd name="T36" fmla="*/ 23 w 228"/>
                <a:gd name="T37" fmla="*/ 51 h 228"/>
                <a:gd name="T38" fmla="*/ 39 w 228"/>
                <a:gd name="T39" fmla="*/ 74 h 228"/>
                <a:gd name="T40" fmla="*/ 32 w 228"/>
                <a:gd name="T41" fmla="*/ 90 h 228"/>
                <a:gd name="T42" fmla="*/ 5 w 228"/>
                <a:gd name="T43" fmla="*/ 95 h 228"/>
                <a:gd name="T44" fmla="*/ 0 w 228"/>
                <a:gd name="T45" fmla="*/ 100 h 228"/>
                <a:gd name="T46" fmla="*/ 0 w 228"/>
                <a:gd name="T47" fmla="*/ 128 h 228"/>
                <a:gd name="T48" fmla="*/ 5 w 228"/>
                <a:gd name="T49" fmla="*/ 134 h 228"/>
                <a:gd name="T50" fmla="*/ 32 w 228"/>
                <a:gd name="T51" fmla="*/ 139 h 228"/>
                <a:gd name="T52" fmla="*/ 39 w 228"/>
                <a:gd name="T53" fmla="*/ 155 h 228"/>
                <a:gd name="T54" fmla="*/ 23 w 228"/>
                <a:gd name="T55" fmla="*/ 178 h 228"/>
                <a:gd name="T56" fmla="*/ 24 w 228"/>
                <a:gd name="T57" fmla="*/ 185 h 228"/>
                <a:gd name="T58" fmla="*/ 43 w 228"/>
                <a:gd name="T59" fmla="*/ 204 h 228"/>
                <a:gd name="T60" fmla="*/ 51 w 228"/>
                <a:gd name="T61" fmla="*/ 205 h 228"/>
                <a:gd name="T62" fmla="*/ 73 w 228"/>
                <a:gd name="T63" fmla="*/ 189 h 228"/>
                <a:gd name="T64" fmla="*/ 89 w 228"/>
                <a:gd name="T65" fmla="*/ 196 h 228"/>
                <a:gd name="T66" fmla="*/ 94 w 228"/>
                <a:gd name="T67" fmla="*/ 223 h 228"/>
                <a:gd name="T68" fmla="*/ 100 w 228"/>
                <a:gd name="T69" fmla="*/ 228 h 228"/>
                <a:gd name="T70" fmla="*/ 127 w 228"/>
                <a:gd name="T71" fmla="*/ 228 h 228"/>
                <a:gd name="T72" fmla="*/ 133 w 228"/>
                <a:gd name="T73" fmla="*/ 223 h 228"/>
                <a:gd name="T74" fmla="*/ 138 w 228"/>
                <a:gd name="T75" fmla="*/ 196 h 228"/>
                <a:gd name="T76" fmla="*/ 154 w 228"/>
                <a:gd name="T77" fmla="*/ 190 h 228"/>
                <a:gd name="T78" fmla="*/ 177 w 228"/>
                <a:gd name="T79" fmla="*/ 205 h 228"/>
                <a:gd name="T80" fmla="*/ 185 w 228"/>
                <a:gd name="T81" fmla="*/ 205 h 228"/>
                <a:gd name="T82" fmla="*/ 204 w 228"/>
                <a:gd name="T83" fmla="*/ 185 h 228"/>
                <a:gd name="T84" fmla="*/ 205 w 228"/>
                <a:gd name="T85" fmla="*/ 178 h 228"/>
                <a:gd name="T86" fmla="*/ 189 w 228"/>
                <a:gd name="T87" fmla="*/ 155 h 228"/>
                <a:gd name="T88" fmla="*/ 196 w 228"/>
                <a:gd name="T89" fmla="*/ 139 h 228"/>
                <a:gd name="T90" fmla="*/ 223 w 228"/>
                <a:gd name="T91" fmla="*/ 134 h 228"/>
                <a:gd name="T92" fmla="*/ 228 w 228"/>
                <a:gd name="T93" fmla="*/ 128 h 228"/>
                <a:gd name="T94" fmla="*/ 228 w 228"/>
                <a:gd name="T95" fmla="*/ 100 h 228"/>
                <a:gd name="T96" fmla="*/ 223 w 228"/>
                <a:gd name="T97" fmla="*/ 95 h 228"/>
                <a:gd name="T98" fmla="*/ 114 w 228"/>
                <a:gd name="T99" fmla="*/ 149 h 228"/>
                <a:gd name="T100" fmla="*/ 79 w 228"/>
                <a:gd name="T101" fmla="*/ 114 h 228"/>
                <a:gd name="T102" fmla="*/ 114 w 228"/>
                <a:gd name="T103" fmla="*/ 79 h 228"/>
                <a:gd name="T104" fmla="*/ 149 w 228"/>
                <a:gd name="T105" fmla="*/ 114 h 228"/>
                <a:gd name="T106" fmla="*/ 114 w 228"/>
                <a:gd name="T107" fmla="*/ 149 h 22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Lst>
              <a:rect l="0" t="0" r="r" b="b"/>
              <a:pathLst>
                <a:path w="228" h="228">
                  <a:moveTo>
                    <a:pt x="223" y="95"/>
                  </a:moveTo>
                  <a:cubicBezTo>
                    <a:pt x="196" y="90"/>
                    <a:pt x="196" y="90"/>
                    <a:pt x="196" y="90"/>
                  </a:cubicBezTo>
                  <a:cubicBezTo>
                    <a:pt x="194" y="84"/>
                    <a:pt x="192" y="79"/>
                    <a:pt x="189" y="74"/>
                  </a:cubicBezTo>
                  <a:cubicBezTo>
                    <a:pt x="205" y="50"/>
                    <a:pt x="205" y="50"/>
                    <a:pt x="205" y="50"/>
                  </a:cubicBezTo>
                  <a:cubicBezTo>
                    <a:pt x="207" y="48"/>
                    <a:pt x="206" y="45"/>
                    <a:pt x="205" y="43"/>
                  </a:cubicBezTo>
                  <a:cubicBezTo>
                    <a:pt x="185" y="24"/>
                    <a:pt x="185" y="24"/>
                    <a:pt x="185" y="24"/>
                  </a:cubicBezTo>
                  <a:cubicBezTo>
                    <a:pt x="183" y="22"/>
                    <a:pt x="180" y="21"/>
                    <a:pt x="178" y="23"/>
                  </a:cubicBezTo>
                  <a:cubicBezTo>
                    <a:pt x="155" y="39"/>
                    <a:pt x="155" y="39"/>
                    <a:pt x="155" y="39"/>
                  </a:cubicBezTo>
                  <a:cubicBezTo>
                    <a:pt x="149" y="36"/>
                    <a:pt x="144" y="34"/>
                    <a:pt x="138" y="32"/>
                  </a:cubicBezTo>
                  <a:cubicBezTo>
                    <a:pt x="133" y="5"/>
                    <a:pt x="133" y="5"/>
                    <a:pt x="133" y="5"/>
                  </a:cubicBezTo>
                  <a:cubicBezTo>
                    <a:pt x="133" y="2"/>
                    <a:pt x="130" y="0"/>
                    <a:pt x="127" y="0"/>
                  </a:cubicBezTo>
                  <a:cubicBezTo>
                    <a:pt x="100" y="0"/>
                    <a:pt x="100" y="0"/>
                    <a:pt x="100" y="0"/>
                  </a:cubicBezTo>
                  <a:cubicBezTo>
                    <a:pt x="97" y="0"/>
                    <a:pt x="95" y="2"/>
                    <a:pt x="94" y="5"/>
                  </a:cubicBezTo>
                  <a:cubicBezTo>
                    <a:pt x="89" y="32"/>
                    <a:pt x="89" y="32"/>
                    <a:pt x="89" y="32"/>
                  </a:cubicBezTo>
                  <a:cubicBezTo>
                    <a:pt x="83" y="34"/>
                    <a:pt x="78" y="36"/>
                    <a:pt x="73" y="39"/>
                  </a:cubicBezTo>
                  <a:cubicBezTo>
                    <a:pt x="50" y="23"/>
                    <a:pt x="50" y="23"/>
                    <a:pt x="50" y="23"/>
                  </a:cubicBezTo>
                  <a:cubicBezTo>
                    <a:pt x="48" y="22"/>
                    <a:pt x="45" y="22"/>
                    <a:pt x="43" y="24"/>
                  </a:cubicBezTo>
                  <a:cubicBezTo>
                    <a:pt x="23" y="43"/>
                    <a:pt x="23" y="43"/>
                    <a:pt x="23" y="43"/>
                  </a:cubicBezTo>
                  <a:cubicBezTo>
                    <a:pt x="22" y="45"/>
                    <a:pt x="21" y="49"/>
                    <a:pt x="23" y="51"/>
                  </a:cubicBezTo>
                  <a:cubicBezTo>
                    <a:pt x="39" y="74"/>
                    <a:pt x="39" y="74"/>
                    <a:pt x="39" y="74"/>
                  </a:cubicBezTo>
                  <a:cubicBezTo>
                    <a:pt x="36" y="79"/>
                    <a:pt x="34" y="84"/>
                    <a:pt x="32" y="90"/>
                  </a:cubicBezTo>
                  <a:cubicBezTo>
                    <a:pt x="5" y="95"/>
                    <a:pt x="5" y="95"/>
                    <a:pt x="5" y="95"/>
                  </a:cubicBezTo>
                  <a:cubicBezTo>
                    <a:pt x="2" y="95"/>
                    <a:pt x="0" y="98"/>
                    <a:pt x="0" y="100"/>
                  </a:cubicBezTo>
                  <a:cubicBezTo>
                    <a:pt x="0" y="128"/>
                    <a:pt x="0" y="128"/>
                    <a:pt x="0" y="128"/>
                  </a:cubicBezTo>
                  <a:cubicBezTo>
                    <a:pt x="0" y="131"/>
                    <a:pt x="2" y="133"/>
                    <a:pt x="5" y="134"/>
                  </a:cubicBezTo>
                  <a:cubicBezTo>
                    <a:pt x="32" y="139"/>
                    <a:pt x="32" y="139"/>
                    <a:pt x="32" y="139"/>
                  </a:cubicBezTo>
                  <a:cubicBezTo>
                    <a:pt x="34" y="144"/>
                    <a:pt x="36" y="150"/>
                    <a:pt x="39" y="155"/>
                  </a:cubicBezTo>
                  <a:cubicBezTo>
                    <a:pt x="23" y="178"/>
                    <a:pt x="23" y="178"/>
                    <a:pt x="23" y="178"/>
                  </a:cubicBezTo>
                  <a:cubicBezTo>
                    <a:pt x="22" y="180"/>
                    <a:pt x="22" y="183"/>
                    <a:pt x="24" y="185"/>
                  </a:cubicBezTo>
                  <a:cubicBezTo>
                    <a:pt x="43" y="204"/>
                    <a:pt x="43" y="204"/>
                    <a:pt x="43" y="204"/>
                  </a:cubicBezTo>
                  <a:cubicBezTo>
                    <a:pt x="45" y="206"/>
                    <a:pt x="48" y="207"/>
                    <a:pt x="51" y="205"/>
                  </a:cubicBezTo>
                  <a:cubicBezTo>
                    <a:pt x="73" y="189"/>
                    <a:pt x="73" y="189"/>
                    <a:pt x="73" y="189"/>
                  </a:cubicBezTo>
                  <a:cubicBezTo>
                    <a:pt x="78" y="192"/>
                    <a:pt x="84" y="194"/>
                    <a:pt x="89" y="196"/>
                  </a:cubicBezTo>
                  <a:cubicBezTo>
                    <a:pt x="94" y="223"/>
                    <a:pt x="94" y="223"/>
                    <a:pt x="94" y="223"/>
                  </a:cubicBezTo>
                  <a:cubicBezTo>
                    <a:pt x="95" y="226"/>
                    <a:pt x="97" y="228"/>
                    <a:pt x="100" y="228"/>
                  </a:cubicBezTo>
                  <a:cubicBezTo>
                    <a:pt x="127" y="228"/>
                    <a:pt x="127" y="228"/>
                    <a:pt x="127" y="228"/>
                  </a:cubicBezTo>
                  <a:cubicBezTo>
                    <a:pt x="130" y="228"/>
                    <a:pt x="133" y="226"/>
                    <a:pt x="133" y="223"/>
                  </a:cubicBezTo>
                  <a:cubicBezTo>
                    <a:pt x="138" y="196"/>
                    <a:pt x="138" y="196"/>
                    <a:pt x="138" y="196"/>
                  </a:cubicBezTo>
                  <a:cubicBezTo>
                    <a:pt x="144" y="194"/>
                    <a:pt x="149" y="192"/>
                    <a:pt x="154" y="190"/>
                  </a:cubicBezTo>
                  <a:cubicBezTo>
                    <a:pt x="177" y="205"/>
                    <a:pt x="177" y="205"/>
                    <a:pt x="177" y="205"/>
                  </a:cubicBezTo>
                  <a:cubicBezTo>
                    <a:pt x="180" y="207"/>
                    <a:pt x="183" y="207"/>
                    <a:pt x="185" y="205"/>
                  </a:cubicBezTo>
                  <a:cubicBezTo>
                    <a:pt x="204" y="185"/>
                    <a:pt x="204" y="185"/>
                    <a:pt x="204" y="185"/>
                  </a:cubicBezTo>
                  <a:cubicBezTo>
                    <a:pt x="206" y="183"/>
                    <a:pt x="206" y="180"/>
                    <a:pt x="205" y="178"/>
                  </a:cubicBezTo>
                  <a:cubicBezTo>
                    <a:pt x="189" y="155"/>
                    <a:pt x="189" y="155"/>
                    <a:pt x="189" y="155"/>
                  </a:cubicBezTo>
                  <a:cubicBezTo>
                    <a:pt x="192" y="150"/>
                    <a:pt x="194" y="144"/>
                    <a:pt x="196" y="139"/>
                  </a:cubicBezTo>
                  <a:cubicBezTo>
                    <a:pt x="223" y="134"/>
                    <a:pt x="223" y="134"/>
                    <a:pt x="223" y="134"/>
                  </a:cubicBezTo>
                  <a:cubicBezTo>
                    <a:pt x="226" y="133"/>
                    <a:pt x="228" y="131"/>
                    <a:pt x="228" y="128"/>
                  </a:cubicBezTo>
                  <a:cubicBezTo>
                    <a:pt x="228" y="100"/>
                    <a:pt x="228" y="100"/>
                    <a:pt x="228" y="100"/>
                  </a:cubicBezTo>
                  <a:cubicBezTo>
                    <a:pt x="228" y="98"/>
                    <a:pt x="226" y="95"/>
                    <a:pt x="223" y="95"/>
                  </a:cubicBezTo>
                  <a:close/>
                  <a:moveTo>
                    <a:pt x="114" y="149"/>
                  </a:moveTo>
                  <a:cubicBezTo>
                    <a:pt x="95" y="149"/>
                    <a:pt x="79" y="133"/>
                    <a:pt x="79" y="114"/>
                  </a:cubicBezTo>
                  <a:cubicBezTo>
                    <a:pt x="79" y="95"/>
                    <a:pt x="95" y="79"/>
                    <a:pt x="114" y="79"/>
                  </a:cubicBezTo>
                  <a:cubicBezTo>
                    <a:pt x="133" y="79"/>
                    <a:pt x="149" y="95"/>
                    <a:pt x="149" y="114"/>
                  </a:cubicBezTo>
                  <a:cubicBezTo>
                    <a:pt x="149" y="133"/>
                    <a:pt x="133" y="149"/>
                    <a:pt x="114" y="149"/>
                  </a:cubicBez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5" name="íş1iḑe"/>
            <p:cNvSpPr/>
            <p:nvPr/>
          </p:nvSpPr>
          <p:spPr bwMode="auto">
            <a:xfrm>
              <a:off x="6917189" y="3297377"/>
              <a:ext cx="398789" cy="398789"/>
            </a:xfrm>
            <a:custGeom>
              <a:avLst/>
              <a:gdLst>
                <a:gd name="T0" fmla="*/ 118 w 236"/>
                <a:gd name="T1" fmla="*/ 0 h 236"/>
                <a:gd name="T2" fmla="*/ 0 w 236"/>
                <a:gd name="T3" fmla="*/ 118 h 236"/>
                <a:gd name="T4" fmla="*/ 118 w 236"/>
                <a:gd name="T5" fmla="*/ 236 h 236"/>
                <a:gd name="T6" fmla="*/ 236 w 236"/>
                <a:gd name="T7" fmla="*/ 118 h 236"/>
                <a:gd name="T8" fmla="*/ 118 w 236"/>
                <a:gd name="T9" fmla="*/ 0 h 236"/>
                <a:gd name="T10" fmla="*/ 106 w 236"/>
                <a:gd name="T11" fmla="*/ 171 h 236"/>
                <a:gd name="T12" fmla="*/ 54 w 236"/>
                <a:gd name="T13" fmla="*/ 163 h 236"/>
                <a:gd name="T14" fmla="*/ 54 w 236"/>
                <a:gd name="T15" fmla="*/ 121 h 236"/>
                <a:gd name="T16" fmla="*/ 106 w 236"/>
                <a:gd name="T17" fmla="*/ 121 h 236"/>
                <a:gd name="T18" fmla="*/ 106 w 236"/>
                <a:gd name="T19" fmla="*/ 171 h 236"/>
                <a:gd name="T20" fmla="*/ 106 w 236"/>
                <a:gd name="T21" fmla="*/ 114 h 236"/>
                <a:gd name="T22" fmla="*/ 54 w 236"/>
                <a:gd name="T23" fmla="*/ 114 h 236"/>
                <a:gd name="T24" fmla="*/ 54 w 236"/>
                <a:gd name="T25" fmla="*/ 72 h 236"/>
                <a:gd name="T26" fmla="*/ 106 w 236"/>
                <a:gd name="T27" fmla="*/ 64 h 236"/>
                <a:gd name="T28" fmla="*/ 106 w 236"/>
                <a:gd name="T29" fmla="*/ 114 h 236"/>
                <a:gd name="T30" fmla="*/ 182 w 236"/>
                <a:gd name="T31" fmla="*/ 182 h 236"/>
                <a:gd name="T32" fmla="*/ 113 w 236"/>
                <a:gd name="T33" fmla="*/ 172 h 236"/>
                <a:gd name="T34" fmla="*/ 113 w 236"/>
                <a:gd name="T35" fmla="*/ 121 h 236"/>
                <a:gd name="T36" fmla="*/ 182 w 236"/>
                <a:gd name="T37" fmla="*/ 121 h 236"/>
                <a:gd name="T38" fmla="*/ 182 w 236"/>
                <a:gd name="T39" fmla="*/ 182 h 236"/>
                <a:gd name="T40" fmla="*/ 182 w 236"/>
                <a:gd name="T41" fmla="*/ 114 h 236"/>
                <a:gd name="T42" fmla="*/ 113 w 236"/>
                <a:gd name="T43" fmla="*/ 114 h 236"/>
                <a:gd name="T44" fmla="*/ 113 w 236"/>
                <a:gd name="T45" fmla="*/ 63 h 236"/>
                <a:gd name="T46" fmla="*/ 182 w 236"/>
                <a:gd name="T47" fmla="*/ 53 h 236"/>
                <a:gd name="T48" fmla="*/ 182 w 236"/>
                <a:gd name="T49" fmla="*/ 114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Lst>
              <a:rect l="0" t="0" r="r" b="b"/>
              <a:pathLst>
                <a:path w="236" h="236">
                  <a:moveTo>
                    <a:pt x="118" y="0"/>
                  </a:moveTo>
                  <a:cubicBezTo>
                    <a:pt x="53" y="0"/>
                    <a:pt x="0" y="53"/>
                    <a:pt x="0" y="118"/>
                  </a:cubicBezTo>
                  <a:cubicBezTo>
                    <a:pt x="0" y="183"/>
                    <a:pt x="53" y="236"/>
                    <a:pt x="118" y="236"/>
                  </a:cubicBezTo>
                  <a:cubicBezTo>
                    <a:pt x="183" y="236"/>
                    <a:pt x="236" y="183"/>
                    <a:pt x="236" y="118"/>
                  </a:cubicBezTo>
                  <a:cubicBezTo>
                    <a:pt x="236" y="53"/>
                    <a:pt x="183" y="0"/>
                    <a:pt x="118" y="0"/>
                  </a:cubicBezTo>
                  <a:close/>
                  <a:moveTo>
                    <a:pt x="106" y="171"/>
                  </a:moveTo>
                  <a:cubicBezTo>
                    <a:pt x="54" y="163"/>
                    <a:pt x="54" y="163"/>
                    <a:pt x="54" y="163"/>
                  </a:cubicBezTo>
                  <a:cubicBezTo>
                    <a:pt x="54" y="121"/>
                    <a:pt x="54" y="121"/>
                    <a:pt x="54" y="121"/>
                  </a:cubicBezTo>
                  <a:cubicBezTo>
                    <a:pt x="106" y="121"/>
                    <a:pt x="106" y="121"/>
                    <a:pt x="106" y="121"/>
                  </a:cubicBezTo>
                  <a:lnTo>
                    <a:pt x="106" y="171"/>
                  </a:lnTo>
                  <a:close/>
                  <a:moveTo>
                    <a:pt x="106" y="114"/>
                  </a:moveTo>
                  <a:cubicBezTo>
                    <a:pt x="54" y="114"/>
                    <a:pt x="54" y="114"/>
                    <a:pt x="54" y="114"/>
                  </a:cubicBezTo>
                  <a:cubicBezTo>
                    <a:pt x="54" y="72"/>
                    <a:pt x="54" y="72"/>
                    <a:pt x="54" y="72"/>
                  </a:cubicBezTo>
                  <a:cubicBezTo>
                    <a:pt x="106" y="64"/>
                    <a:pt x="106" y="64"/>
                    <a:pt x="106" y="64"/>
                  </a:cubicBezTo>
                  <a:lnTo>
                    <a:pt x="106" y="114"/>
                  </a:lnTo>
                  <a:close/>
                  <a:moveTo>
                    <a:pt x="182" y="182"/>
                  </a:moveTo>
                  <a:cubicBezTo>
                    <a:pt x="113" y="172"/>
                    <a:pt x="113" y="172"/>
                    <a:pt x="113" y="172"/>
                  </a:cubicBezTo>
                  <a:cubicBezTo>
                    <a:pt x="113" y="121"/>
                    <a:pt x="113" y="121"/>
                    <a:pt x="113" y="121"/>
                  </a:cubicBezTo>
                  <a:cubicBezTo>
                    <a:pt x="182" y="121"/>
                    <a:pt x="182" y="121"/>
                    <a:pt x="182" y="121"/>
                  </a:cubicBezTo>
                  <a:lnTo>
                    <a:pt x="182" y="182"/>
                  </a:lnTo>
                  <a:close/>
                  <a:moveTo>
                    <a:pt x="182" y="114"/>
                  </a:moveTo>
                  <a:cubicBezTo>
                    <a:pt x="113" y="114"/>
                    <a:pt x="113" y="114"/>
                    <a:pt x="113" y="114"/>
                  </a:cubicBezTo>
                  <a:cubicBezTo>
                    <a:pt x="113" y="63"/>
                    <a:pt x="113" y="63"/>
                    <a:pt x="113" y="63"/>
                  </a:cubicBezTo>
                  <a:cubicBezTo>
                    <a:pt x="182" y="53"/>
                    <a:pt x="182" y="53"/>
                    <a:pt x="182" y="53"/>
                  </a:cubicBezTo>
                  <a:lnTo>
                    <a:pt x="182" y="114"/>
                  </a:ln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107" name="iŝḷîḋe"/>
            <p:cNvSpPr/>
            <p:nvPr/>
          </p:nvSpPr>
          <p:spPr bwMode="auto">
            <a:xfrm>
              <a:off x="4839086" y="3566071"/>
              <a:ext cx="398789" cy="398789"/>
            </a:xfrm>
            <a:custGeom>
              <a:avLst/>
              <a:gdLst>
                <a:gd name="T0" fmla="*/ 130 w 236"/>
                <a:gd name="T1" fmla="*/ 1 h 236"/>
                <a:gd name="T2" fmla="*/ 118 w 236"/>
                <a:gd name="T3" fmla="*/ 0 h 236"/>
                <a:gd name="T4" fmla="*/ 30 w 236"/>
                <a:gd name="T5" fmla="*/ 40 h 236"/>
                <a:gd name="T6" fmla="*/ 68 w 236"/>
                <a:gd name="T7" fmla="*/ 105 h 236"/>
                <a:gd name="T8" fmla="*/ 130 w 236"/>
                <a:gd name="T9" fmla="*/ 1 h 236"/>
                <a:gd name="T10" fmla="*/ 20 w 236"/>
                <a:gd name="T11" fmla="*/ 52 h 236"/>
                <a:gd name="T12" fmla="*/ 0 w 236"/>
                <a:gd name="T13" fmla="*/ 118 h 236"/>
                <a:gd name="T14" fmla="*/ 5 w 236"/>
                <a:gd name="T15" fmla="*/ 153 h 236"/>
                <a:gd name="T16" fmla="*/ 81 w 236"/>
                <a:gd name="T17" fmla="*/ 153 h 236"/>
                <a:gd name="T18" fmla="*/ 20 w 236"/>
                <a:gd name="T19" fmla="*/ 52 h 236"/>
                <a:gd name="T20" fmla="*/ 225 w 236"/>
                <a:gd name="T21" fmla="*/ 68 h 236"/>
                <a:gd name="T22" fmla="*/ 145 w 236"/>
                <a:gd name="T23" fmla="*/ 3 h 236"/>
                <a:gd name="T24" fmla="*/ 106 w 236"/>
                <a:gd name="T25" fmla="*/ 68 h 236"/>
                <a:gd name="T26" fmla="*/ 225 w 236"/>
                <a:gd name="T27" fmla="*/ 68 h 236"/>
                <a:gd name="T28" fmla="*/ 130 w 236"/>
                <a:gd name="T29" fmla="*/ 167 h 236"/>
                <a:gd name="T30" fmla="*/ 11 w 236"/>
                <a:gd name="T31" fmla="*/ 167 h 236"/>
                <a:gd name="T32" fmla="*/ 96 w 236"/>
                <a:gd name="T33" fmla="*/ 234 h 236"/>
                <a:gd name="T34" fmla="*/ 93 w 236"/>
                <a:gd name="T35" fmla="*/ 232 h 236"/>
                <a:gd name="T36" fmla="*/ 130 w 236"/>
                <a:gd name="T37" fmla="*/ 167 h 236"/>
                <a:gd name="T38" fmla="*/ 230 w 236"/>
                <a:gd name="T39" fmla="*/ 82 h 236"/>
                <a:gd name="T40" fmla="*/ 155 w 236"/>
                <a:gd name="T41" fmla="*/ 82 h 236"/>
                <a:gd name="T42" fmla="*/ 215 w 236"/>
                <a:gd name="T43" fmla="*/ 186 h 236"/>
                <a:gd name="T44" fmla="*/ 236 w 236"/>
                <a:gd name="T45" fmla="*/ 118 h 236"/>
                <a:gd name="T46" fmla="*/ 230 w 236"/>
                <a:gd name="T47" fmla="*/ 82 h 236"/>
                <a:gd name="T48" fmla="*/ 108 w 236"/>
                <a:gd name="T49" fmla="*/ 236 h 236"/>
                <a:gd name="T50" fmla="*/ 118 w 236"/>
                <a:gd name="T51" fmla="*/ 236 h 236"/>
                <a:gd name="T52" fmla="*/ 205 w 236"/>
                <a:gd name="T53" fmla="*/ 198 h 236"/>
                <a:gd name="T54" fmla="*/ 167 w 236"/>
                <a:gd name="T55" fmla="*/ 132 h 236"/>
                <a:gd name="T56" fmla="*/ 108 w 236"/>
                <a:gd name="T57" fmla="*/ 236 h 2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236" h="236">
                  <a:moveTo>
                    <a:pt x="130" y="1"/>
                  </a:moveTo>
                  <a:cubicBezTo>
                    <a:pt x="126" y="0"/>
                    <a:pt x="122" y="0"/>
                    <a:pt x="118" y="0"/>
                  </a:cubicBezTo>
                  <a:cubicBezTo>
                    <a:pt x="83" y="0"/>
                    <a:pt x="51" y="16"/>
                    <a:pt x="30" y="40"/>
                  </a:cubicBezTo>
                  <a:cubicBezTo>
                    <a:pt x="68" y="105"/>
                    <a:pt x="68" y="105"/>
                    <a:pt x="68" y="105"/>
                  </a:cubicBezTo>
                  <a:lnTo>
                    <a:pt x="130" y="1"/>
                  </a:lnTo>
                  <a:close/>
                  <a:moveTo>
                    <a:pt x="20" y="52"/>
                  </a:moveTo>
                  <a:cubicBezTo>
                    <a:pt x="7" y="71"/>
                    <a:pt x="0" y="94"/>
                    <a:pt x="0" y="118"/>
                  </a:cubicBezTo>
                  <a:cubicBezTo>
                    <a:pt x="0" y="130"/>
                    <a:pt x="2" y="142"/>
                    <a:pt x="5" y="153"/>
                  </a:cubicBezTo>
                  <a:cubicBezTo>
                    <a:pt x="81" y="153"/>
                    <a:pt x="81" y="153"/>
                    <a:pt x="81" y="153"/>
                  </a:cubicBezTo>
                  <a:lnTo>
                    <a:pt x="20" y="52"/>
                  </a:lnTo>
                  <a:close/>
                  <a:moveTo>
                    <a:pt x="225" y="68"/>
                  </a:moveTo>
                  <a:cubicBezTo>
                    <a:pt x="210" y="36"/>
                    <a:pt x="180" y="11"/>
                    <a:pt x="145" y="3"/>
                  </a:cubicBezTo>
                  <a:cubicBezTo>
                    <a:pt x="106" y="68"/>
                    <a:pt x="106" y="68"/>
                    <a:pt x="106" y="68"/>
                  </a:cubicBezTo>
                  <a:lnTo>
                    <a:pt x="225" y="68"/>
                  </a:lnTo>
                  <a:close/>
                  <a:moveTo>
                    <a:pt x="130" y="167"/>
                  </a:moveTo>
                  <a:cubicBezTo>
                    <a:pt x="11" y="167"/>
                    <a:pt x="11" y="167"/>
                    <a:pt x="11" y="167"/>
                  </a:cubicBezTo>
                  <a:cubicBezTo>
                    <a:pt x="26" y="201"/>
                    <a:pt x="58" y="227"/>
                    <a:pt x="96" y="234"/>
                  </a:cubicBezTo>
                  <a:cubicBezTo>
                    <a:pt x="93" y="232"/>
                    <a:pt x="93" y="232"/>
                    <a:pt x="93" y="232"/>
                  </a:cubicBezTo>
                  <a:lnTo>
                    <a:pt x="130" y="167"/>
                  </a:lnTo>
                  <a:close/>
                  <a:moveTo>
                    <a:pt x="230" y="82"/>
                  </a:moveTo>
                  <a:cubicBezTo>
                    <a:pt x="155" y="82"/>
                    <a:pt x="155" y="82"/>
                    <a:pt x="155" y="82"/>
                  </a:cubicBezTo>
                  <a:cubicBezTo>
                    <a:pt x="215" y="186"/>
                    <a:pt x="215" y="186"/>
                    <a:pt x="215" y="186"/>
                  </a:cubicBezTo>
                  <a:cubicBezTo>
                    <a:pt x="228" y="167"/>
                    <a:pt x="236" y="143"/>
                    <a:pt x="236" y="118"/>
                  </a:cubicBezTo>
                  <a:cubicBezTo>
                    <a:pt x="236" y="106"/>
                    <a:pt x="234" y="94"/>
                    <a:pt x="230" y="82"/>
                  </a:cubicBezTo>
                  <a:close/>
                  <a:moveTo>
                    <a:pt x="108" y="236"/>
                  </a:moveTo>
                  <a:cubicBezTo>
                    <a:pt x="111" y="236"/>
                    <a:pt x="115" y="236"/>
                    <a:pt x="118" y="236"/>
                  </a:cubicBezTo>
                  <a:cubicBezTo>
                    <a:pt x="152" y="236"/>
                    <a:pt x="183" y="221"/>
                    <a:pt x="205" y="198"/>
                  </a:cubicBezTo>
                  <a:cubicBezTo>
                    <a:pt x="167" y="132"/>
                    <a:pt x="167" y="132"/>
                    <a:pt x="167" y="132"/>
                  </a:cubicBezTo>
                  <a:lnTo>
                    <a:pt x="108" y="236"/>
                  </a:lnTo>
                  <a:close/>
                </a:path>
              </a:pathLst>
            </a:custGeom>
            <a:solidFill>
              <a:schemeClr val="bg1"/>
            </a:solidFill>
            <a:ln>
              <a:noFill/>
            </a:ln>
          </p:spPr>
          <p:txBody>
            <a:bodyPr anchor="ctr"/>
            <a:lstStyle/>
            <a:p>
              <a:pPr algn="ctr"/>
              <a:endParaRPr>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grpSp>
      <p:pic>
        <p:nvPicPr>
          <p:cNvPr id="109" name="图片 108" descr="phd_logo2"/>
          <p:cNvPicPr>
            <a:picLocks noChangeAspect="1"/>
          </p:cNvPicPr>
          <p:nvPr/>
        </p:nvPicPr>
        <p:blipFill>
          <a:blip r:embed="rId5"/>
          <a:stretch>
            <a:fillRect/>
          </a:stretch>
        </p:blipFill>
        <p:spPr>
          <a:xfrm>
            <a:off x="7555230" y="1731645"/>
            <a:ext cx="1074420" cy="76771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6327058" y="1"/>
            <a:ext cx="1747685" cy="2920181"/>
          </a:xfrm>
          <a:prstGeom prst="parallelogram">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 name="平行四边形 2"/>
          <p:cNvSpPr/>
          <p:nvPr/>
        </p:nvSpPr>
        <p:spPr>
          <a:xfrm>
            <a:off x="6703141" y="1017639"/>
            <a:ext cx="1747685" cy="2920181"/>
          </a:xfrm>
          <a:prstGeom prst="parallelogram">
            <a:avLst/>
          </a:prstGeom>
          <a:solidFill>
            <a:srgbClr val="00206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 name="文本框 3"/>
          <p:cNvSpPr txBox="1"/>
          <p:nvPr/>
        </p:nvSpPr>
        <p:spPr>
          <a:xfrm>
            <a:off x="1245501" y="1503472"/>
            <a:ext cx="4557252" cy="706755"/>
          </a:xfrm>
          <a:prstGeom prst="rect">
            <a:avLst/>
          </a:prstGeom>
          <a:noFill/>
        </p:spPr>
        <p:txBody>
          <a:bodyPr wrap="square" rtlCol="0">
            <a:spAutoFit/>
          </a:bodyPr>
          <a:lstStyle/>
          <a:p>
            <a:pPr algn="ctr"/>
            <a:r>
              <a:rPr lang="zh-CN" altLang="en-US" sz="4000" b="1" spc="450" dirty="0">
                <a:solidFill>
                  <a:srgbClr val="002060"/>
                </a:solidFill>
                <a:latin typeface="微软雅黑" panose="020B0503020204020204" pitchFamily="34" charset="-122"/>
                <a:ea typeface="微软雅黑" panose="020B0503020204020204" pitchFamily="34" charset="-122"/>
              </a:rPr>
              <a:t>谢谢老师！</a:t>
            </a:r>
          </a:p>
        </p:txBody>
      </p:sp>
      <p:sp>
        <p:nvSpPr>
          <p:cNvPr id="7" name="Freeform 7"/>
          <p:cNvSpPr>
            <a:spLocks noEditPoints="1"/>
          </p:cNvSpPr>
          <p:nvPr/>
        </p:nvSpPr>
        <p:spPr bwMode="auto">
          <a:xfrm>
            <a:off x="2111802" y="3654093"/>
            <a:ext cx="252000" cy="25200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68562" tIns="34281" rIns="68562" bIns="34281" numCol="1" anchor="t" anchorCtr="0" compatLnSpc="1"/>
          <a:lstStyle/>
          <a:p>
            <a:endParaRPr lang="zh-CN" altLang="en-US">
              <a:solidFill>
                <a:schemeClr val="bg1"/>
              </a:solidFill>
            </a:endParaRPr>
          </a:p>
        </p:txBody>
      </p:sp>
      <p:sp>
        <p:nvSpPr>
          <p:cNvPr id="8" name="TextBox 7"/>
          <p:cNvSpPr txBox="1"/>
          <p:nvPr/>
        </p:nvSpPr>
        <p:spPr>
          <a:xfrm>
            <a:off x="2423115" y="3622367"/>
            <a:ext cx="745490" cy="313055"/>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李焜炽</a:t>
            </a: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01</a:t>
              </a:r>
              <a:endParaRPr lang="zh-CN" altLang="en-US" sz="3600" dirty="0"/>
            </a:p>
          </p:txBody>
        </p:sp>
      </p:grpSp>
      <p:sp>
        <p:nvSpPr>
          <p:cNvPr id="44" name="矩形 43"/>
          <p:cNvSpPr/>
          <p:nvPr/>
        </p:nvSpPr>
        <p:spPr>
          <a:xfrm>
            <a:off x="3108961" y="2581804"/>
            <a:ext cx="2926080" cy="645160"/>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个人简介与科研背景</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4</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pic>
        <p:nvPicPr>
          <p:cNvPr id="7" name="图片 6" descr="NKU_logo"/>
          <p:cNvPicPr>
            <a:picLocks noChangeAspect="1"/>
          </p:cNvPicPr>
          <p:nvPr/>
        </p:nvPicPr>
        <p:blipFill>
          <a:blip r:embed="rId5"/>
          <a:stretch>
            <a:fillRect/>
          </a:stretch>
        </p:blipFill>
        <p:spPr>
          <a:xfrm>
            <a:off x="3817620" y="762635"/>
            <a:ext cx="982345" cy="848995"/>
          </a:xfrm>
          <a:prstGeom prst="rect">
            <a:avLst/>
          </a:prstGeom>
        </p:spPr>
      </p:pic>
      <p:pic>
        <p:nvPicPr>
          <p:cNvPr id="10" name="图片 9" descr="NKU_gate"/>
          <p:cNvPicPr>
            <a:picLocks noChangeAspect="1"/>
          </p:cNvPicPr>
          <p:nvPr/>
        </p:nvPicPr>
        <p:blipFill>
          <a:blip r:embed="rId6"/>
          <a:stretch>
            <a:fillRect/>
          </a:stretch>
        </p:blipFill>
        <p:spPr>
          <a:xfrm>
            <a:off x="2343785" y="1611630"/>
            <a:ext cx="3930650" cy="2601595"/>
          </a:xfrm>
          <a:prstGeom prst="rect">
            <a:avLst/>
          </a:prstGeom>
        </p:spPr>
      </p:pic>
      <p:sp>
        <p:nvSpPr>
          <p:cNvPr id="11" name="文本框 10"/>
          <p:cNvSpPr txBox="1"/>
          <p:nvPr/>
        </p:nvSpPr>
        <p:spPr>
          <a:xfrm>
            <a:off x="2343785" y="4538980"/>
            <a:ext cx="5531485" cy="306705"/>
          </a:xfrm>
          <a:prstGeom prst="rect">
            <a:avLst/>
          </a:prstGeom>
          <a:noFill/>
        </p:spPr>
        <p:txBody>
          <a:bodyPr wrap="square" rtlCol="0">
            <a:spAutoFit/>
          </a:bodyPr>
          <a:lstStyle/>
          <a:p>
            <a:r>
              <a:rPr lang="en-US" altLang="zh-CN" sz="1400"/>
              <a:t>  </a:t>
            </a:r>
            <a:r>
              <a:rPr lang="zh-CN" altLang="en-US" sz="1400" b="1" dirty="0">
                <a:solidFill>
                  <a:schemeClr val="tx1"/>
                </a:solidFill>
                <a:latin typeface="微软雅黑" panose="020B0503020204020204" pitchFamily="34" charset="-122"/>
                <a:ea typeface="微软雅黑" panose="020B0503020204020204" pitchFamily="34" charset="-122"/>
                <a:sym typeface="+mn-ea"/>
              </a:rPr>
              <a:t>福建省生物医药公司，县级政府机关工作</a:t>
            </a:r>
            <a:r>
              <a:rPr lang="en-US" altLang="zh-CN" sz="1400" b="1" dirty="0">
                <a:solidFill>
                  <a:schemeClr val="tx1"/>
                </a:solidFill>
                <a:latin typeface="微软雅黑" panose="020B0503020204020204" pitchFamily="34" charset="-122"/>
                <a:ea typeface="微软雅黑" panose="020B0503020204020204" pitchFamily="34" charset="-122"/>
                <a:sym typeface="+mn-ea"/>
              </a:rPr>
              <a:t>;</a:t>
            </a:r>
          </a:p>
        </p:txBody>
      </p:sp>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5</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sp>
        <p:nvSpPr>
          <p:cNvPr id="11" name="文本框 10"/>
          <p:cNvSpPr txBox="1"/>
          <p:nvPr/>
        </p:nvSpPr>
        <p:spPr>
          <a:xfrm>
            <a:off x="248920" y="4641850"/>
            <a:ext cx="7325360" cy="306705"/>
          </a:xfrm>
          <a:prstGeom prst="rect">
            <a:avLst/>
          </a:prstGeom>
          <a:noFill/>
        </p:spPr>
        <p:txBody>
          <a:bodyPr wrap="square" rtlCol="0">
            <a:spAutoFit/>
          </a:bodyPr>
          <a:lstStyle/>
          <a:p>
            <a:pPr algn="ctr"/>
            <a:r>
              <a:rPr lang="en-US" altLang="zh-CN" sz="1400" b="1" dirty="0">
                <a:latin typeface="微软雅黑" panose="020B0503020204020204" pitchFamily="34" charset="-122"/>
                <a:ea typeface="微软雅黑" panose="020B0503020204020204" pitchFamily="34" charset="-122"/>
                <a:sym typeface="+mn-ea"/>
              </a:rPr>
              <a:t>             </a:t>
            </a:r>
            <a:r>
              <a:rPr lang="zh-CN" altLang="en-US" sz="1400" b="1" dirty="0">
                <a:latin typeface="微软雅黑" panose="020B0503020204020204" pitchFamily="34" charset="-122"/>
                <a:ea typeface="微软雅黑" panose="020B0503020204020204" pitchFamily="34" charset="-122"/>
                <a:sym typeface="+mn-ea"/>
              </a:rPr>
              <a:t>度小满金融科技有限公司</a:t>
            </a:r>
            <a:r>
              <a:rPr lang="en-US" altLang="zh-CN" sz="1400" b="1" dirty="0">
                <a:latin typeface="微软雅黑" panose="020B0503020204020204" pitchFamily="34" charset="-122"/>
                <a:ea typeface="微软雅黑" panose="020B0503020204020204" pitchFamily="34" charset="-122"/>
                <a:sym typeface="+mn-ea"/>
              </a:rPr>
              <a:t>, </a:t>
            </a:r>
            <a:r>
              <a:rPr lang="zh-CN" altLang="en-US" sz="1400" b="1" dirty="0">
                <a:solidFill>
                  <a:schemeClr val="tx1"/>
                </a:solidFill>
                <a:latin typeface="微软雅黑" panose="020B0503020204020204" pitchFamily="34" charset="-122"/>
                <a:ea typeface="微软雅黑" panose="020B0503020204020204" pitchFamily="34" charset="-122"/>
                <a:sym typeface="+mn-ea"/>
              </a:rPr>
              <a:t>上海微创软件技术有限公司工作</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pic>
        <p:nvPicPr>
          <p:cNvPr id="2" name="图片 1" descr="HIT_logo"/>
          <p:cNvPicPr>
            <a:picLocks noChangeAspect="1"/>
          </p:cNvPicPr>
          <p:nvPr/>
        </p:nvPicPr>
        <p:blipFill>
          <a:blip r:embed="rId5"/>
          <a:stretch>
            <a:fillRect/>
          </a:stretch>
        </p:blipFill>
        <p:spPr>
          <a:xfrm>
            <a:off x="3811905" y="818515"/>
            <a:ext cx="1068070" cy="801370"/>
          </a:xfrm>
          <a:prstGeom prst="rect">
            <a:avLst/>
          </a:prstGeom>
        </p:spPr>
      </p:pic>
      <p:pic>
        <p:nvPicPr>
          <p:cNvPr id="3" name="图片 2" descr="HITSZ_zl"/>
          <p:cNvPicPr>
            <a:picLocks noChangeAspect="1"/>
          </p:cNvPicPr>
          <p:nvPr/>
        </p:nvPicPr>
        <p:blipFill>
          <a:blip r:embed="rId6"/>
          <a:stretch>
            <a:fillRect/>
          </a:stretch>
        </p:blipFill>
        <p:spPr>
          <a:xfrm>
            <a:off x="2456815" y="1696085"/>
            <a:ext cx="3778885" cy="28314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研究课题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6</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pic>
        <p:nvPicPr>
          <p:cNvPr id="6" name="图片 5" descr="AI_Doom_1"/>
          <p:cNvPicPr>
            <a:picLocks noChangeAspect="1"/>
          </p:cNvPicPr>
          <p:nvPr/>
        </p:nvPicPr>
        <p:blipFill>
          <a:blip r:embed="rId5"/>
          <a:stretch>
            <a:fillRect/>
          </a:stretch>
        </p:blipFill>
        <p:spPr>
          <a:xfrm>
            <a:off x="5081270" y="2717800"/>
            <a:ext cx="2720340" cy="2040255"/>
          </a:xfrm>
          <a:prstGeom prst="rect">
            <a:avLst/>
          </a:prstGeom>
        </p:spPr>
      </p:pic>
      <p:pic>
        <p:nvPicPr>
          <p:cNvPr id="7" name="图片 6"/>
          <p:cNvPicPr>
            <a:picLocks noChangeAspect="1"/>
          </p:cNvPicPr>
          <p:nvPr/>
        </p:nvPicPr>
        <p:blipFill>
          <a:blip r:embed="rId6"/>
          <a:stretch>
            <a:fillRect/>
          </a:stretch>
        </p:blipFill>
        <p:spPr>
          <a:xfrm>
            <a:off x="2995295" y="803910"/>
            <a:ext cx="3152775" cy="1900555"/>
          </a:xfrm>
          <a:prstGeom prst="rect">
            <a:avLst/>
          </a:prstGeom>
        </p:spPr>
      </p:pic>
      <p:pic>
        <p:nvPicPr>
          <p:cNvPr id="9" name="图片 8"/>
          <p:cNvPicPr>
            <a:picLocks noChangeAspect="1"/>
          </p:cNvPicPr>
          <p:nvPr/>
        </p:nvPicPr>
        <p:blipFill>
          <a:blip r:embed="rId7"/>
          <a:stretch>
            <a:fillRect/>
          </a:stretch>
        </p:blipFill>
        <p:spPr>
          <a:xfrm>
            <a:off x="1484630" y="2704465"/>
            <a:ext cx="3041650" cy="20662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7</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3" name="文本框 21"/>
          <p:cNvSpPr txBox="1"/>
          <p:nvPr/>
        </p:nvSpPr>
        <p:spPr>
          <a:xfrm>
            <a:off x="762635" y="223520"/>
            <a:ext cx="264287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团队协作与社交活动</a:t>
            </a:r>
          </a:p>
        </p:txBody>
      </p:sp>
      <p:pic>
        <p:nvPicPr>
          <p:cNvPr id="6" name="图片 5"/>
          <p:cNvPicPr>
            <a:picLocks noChangeAspect="1"/>
          </p:cNvPicPr>
          <p:nvPr/>
        </p:nvPicPr>
        <p:blipFill>
          <a:blip r:embed="rId5"/>
          <a:stretch>
            <a:fillRect/>
          </a:stretch>
        </p:blipFill>
        <p:spPr>
          <a:xfrm>
            <a:off x="474345" y="890905"/>
            <a:ext cx="2779395" cy="911860"/>
          </a:xfrm>
          <a:prstGeom prst="rect">
            <a:avLst/>
          </a:prstGeom>
        </p:spPr>
      </p:pic>
      <p:pic>
        <p:nvPicPr>
          <p:cNvPr id="14" name="图片 13"/>
          <p:cNvPicPr>
            <a:picLocks noChangeAspect="1"/>
          </p:cNvPicPr>
          <p:nvPr/>
        </p:nvPicPr>
        <p:blipFill>
          <a:blip r:embed="rId6"/>
          <a:stretch>
            <a:fillRect/>
          </a:stretch>
        </p:blipFill>
        <p:spPr>
          <a:xfrm>
            <a:off x="474345" y="2137410"/>
            <a:ext cx="2931160" cy="504825"/>
          </a:xfrm>
          <a:prstGeom prst="rect">
            <a:avLst/>
          </a:prstGeom>
        </p:spPr>
      </p:pic>
      <p:pic>
        <p:nvPicPr>
          <p:cNvPr id="15" name="图片 14"/>
          <p:cNvPicPr>
            <a:picLocks noChangeAspect="1"/>
          </p:cNvPicPr>
          <p:nvPr/>
        </p:nvPicPr>
        <p:blipFill>
          <a:blip r:embed="rId7"/>
          <a:stretch>
            <a:fillRect/>
          </a:stretch>
        </p:blipFill>
        <p:spPr>
          <a:xfrm>
            <a:off x="4474845" y="890905"/>
            <a:ext cx="4419600" cy="3315335"/>
          </a:xfrm>
          <a:prstGeom prst="rect">
            <a:avLst/>
          </a:prstGeom>
        </p:spPr>
      </p:pic>
      <p:sp>
        <p:nvSpPr>
          <p:cNvPr id="16" name="左箭头 15"/>
          <p:cNvSpPr/>
          <p:nvPr/>
        </p:nvSpPr>
        <p:spPr>
          <a:xfrm rot="18000000">
            <a:off x="4958080" y="1929765"/>
            <a:ext cx="503555" cy="127635"/>
          </a:xfrm>
          <a:prstGeom prst="leftArrow">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p:nvPicPr>
        <p:blipFill>
          <a:blip r:embed="rId8"/>
          <a:stretch>
            <a:fillRect/>
          </a:stretch>
        </p:blipFill>
        <p:spPr>
          <a:xfrm>
            <a:off x="248920" y="2865120"/>
            <a:ext cx="4048125" cy="2095500"/>
          </a:xfrm>
          <a:prstGeom prst="rect">
            <a:avLst/>
          </a:prstGeom>
        </p:spPr>
      </p:pic>
      <p:pic>
        <p:nvPicPr>
          <p:cNvPr id="18" name="图片 17"/>
          <p:cNvPicPr>
            <a:picLocks noChangeAspect="1"/>
          </p:cNvPicPr>
          <p:nvPr/>
        </p:nvPicPr>
        <p:blipFill>
          <a:blip r:embed="rId9"/>
          <a:stretch>
            <a:fillRect/>
          </a:stretch>
        </p:blipFill>
        <p:spPr>
          <a:xfrm>
            <a:off x="2653030" y="4313555"/>
            <a:ext cx="1644015" cy="723265"/>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a:sym typeface="+mn-ea"/>
              </a:rPr>
              <a:t>逻辑思维与专业技能</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8</a:t>
            </a:fld>
            <a:endParaRPr lang="zh-CN" altLang="en-US" sz="3200" dirty="0">
              <a:solidFill>
                <a:srgbClr val="183052"/>
              </a:solidFill>
            </a:endParaRPr>
          </a:p>
        </p:txBody>
      </p:sp>
      <p:sp>
        <p:nvSpPr>
          <p:cNvPr id="7" name="文本框 6"/>
          <p:cNvSpPr txBox="1"/>
          <p:nvPr/>
        </p:nvSpPr>
        <p:spPr>
          <a:xfrm>
            <a:off x="1046480" y="1136015"/>
            <a:ext cx="7748905" cy="306705"/>
          </a:xfrm>
          <a:prstGeom prst="rect">
            <a:avLst/>
          </a:prstGeom>
          <a:noFill/>
        </p:spPr>
        <p:txBody>
          <a:bodyPr wrap="square" rtlCol="0">
            <a:spAutoFit/>
          </a:bodyPr>
          <a:lstStyle/>
          <a:p>
            <a:r>
              <a:rPr lang="zh-CN" altLang="en-US" sz="1400">
                <a:solidFill>
                  <a:schemeClr val="accent1"/>
                </a:solidFill>
              </a:rPr>
              <a:t>硕士入学考试：数学一：学院第一名（</a:t>
            </a:r>
            <a:r>
              <a:rPr lang="en-US" altLang="zh-CN" sz="1400">
                <a:solidFill>
                  <a:schemeClr val="accent1"/>
                </a:solidFill>
              </a:rPr>
              <a:t>127</a:t>
            </a:r>
            <a:r>
              <a:rPr lang="zh-CN" altLang="en-US" sz="1400">
                <a:solidFill>
                  <a:schemeClr val="accent1"/>
                </a:solidFill>
              </a:rPr>
              <a:t>），计算机基础综合：</a:t>
            </a:r>
            <a:r>
              <a:rPr lang="en-US" altLang="zh-CN" sz="1400">
                <a:solidFill>
                  <a:schemeClr val="accent1"/>
                </a:solidFill>
              </a:rPr>
              <a:t>117</a:t>
            </a:r>
            <a:r>
              <a:rPr lang="zh-CN" altLang="en-US" sz="1400">
                <a:solidFill>
                  <a:schemeClr val="accent1"/>
                </a:solidFill>
              </a:rPr>
              <a:t>， 总分学院第二名</a:t>
            </a:r>
          </a:p>
        </p:txBody>
      </p:sp>
      <p:sp>
        <p:nvSpPr>
          <p:cNvPr id="99" name="矩形 98"/>
          <p:cNvSpPr/>
          <p:nvPr/>
        </p:nvSpPr>
        <p:spPr>
          <a:xfrm>
            <a:off x="1046480" y="915035"/>
            <a:ext cx="7051675" cy="749300"/>
          </a:xfrm>
          <a:prstGeom prst="rect">
            <a:avLst/>
          </a:prstGeom>
          <a:noFill/>
          <a:ln w="19050">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descr="c_cpp_log"/>
          <p:cNvPicPr>
            <a:picLocks noChangeAspect="1"/>
          </p:cNvPicPr>
          <p:nvPr/>
        </p:nvPicPr>
        <p:blipFill>
          <a:blip r:embed="rId4"/>
          <a:stretch>
            <a:fillRect/>
          </a:stretch>
        </p:blipFill>
        <p:spPr>
          <a:xfrm>
            <a:off x="929005" y="1788795"/>
            <a:ext cx="1657350" cy="1196975"/>
          </a:xfrm>
          <a:prstGeom prst="rect">
            <a:avLst/>
          </a:prstGeom>
        </p:spPr>
      </p:pic>
      <p:pic>
        <p:nvPicPr>
          <p:cNvPr id="10" name="图片 9" descr="python_logo"/>
          <p:cNvPicPr>
            <a:picLocks noChangeAspect="1"/>
          </p:cNvPicPr>
          <p:nvPr/>
        </p:nvPicPr>
        <p:blipFill>
          <a:blip r:embed="rId5"/>
          <a:stretch>
            <a:fillRect/>
          </a:stretch>
        </p:blipFill>
        <p:spPr>
          <a:xfrm>
            <a:off x="2841625" y="1979930"/>
            <a:ext cx="815340" cy="815340"/>
          </a:xfrm>
          <a:prstGeom prst="rect">
            <a:avLst/>
          </a:prstGeom>
        </p:spPr>
      </p:pic>
      <p:pic>
        <p:nvPicPr>
          <p:cNvPr id="11" name="图片 10" descr="Golang_logo"/>
          <p:cNvPicPr>
            <a:picLocks noChangeAspect="1"/>
          </p:cNvPicPr>
          <p:nvPr/>
        </p:nvPicPr>
        <p:blipFill>
          <a:blip r:embed="rId6"/>
          <a:stretch>
            <a:fillRect/>
          </a:stretch>
        </p:blipFill>
        <p:spPr>
          <a:xfrm>
            <a:off x="4366895" y="2100580"/>
            <a:ext cx="1226185" cy="694690"/>
          </a:xfrm>
          <a:prstGeom prst="rect">
            <a:avLst/>
          </a:prstGeom>
        </p:spPr>
      </p:pic>
      <p:pic>
        <p:nvPicPr>
          <p:cNvPr id="12" name="图片 11" descr="tf_logo"/>
          <p:cNvPicPr>
            <a:picLocks noChangeAspect="1"/>
          </p:cNvPicPr>
          <p:nvPr/>
        </p:nvPicPr>
        <p:blipFill>
          <a:blip r:embed="rId7"/>
          <a:stretch>
            <a:fillRect/>
          </a:stretch>
        </p:blipFill>
        <p:spPr>
          <a:xfrm>
            <a:off x="6066790" y="1979930"/>
            <a:ext cx="1892300" cy="955040"/>
          </a:xfrm>
          <a:prstGeom prst="rect">
            <a:avLst/>
          </a:prstGeom>
        </p:spPr>
      </p:pic>
      <p:pic>
        <p:nvPicPr>
          <p:cNvPr id="13" name="图片 12" descr="DS_logo"/>
          <p:cNvPicPr>
            <a:picLocks noChangeAspect="1"/>
          </p:cNvPicPr>
          <p:nvPr/>
        </p:nvPicPr>
        <p:blipFill>
          <a:blip r:embed="rId8"/>
          <a:stretch>
            <a:fillRect/>
          </a:stretch>
        </p:blipFill>
        <p:spPr>
          <a:xfrm>
            <a:off x="1972310" y="3114675"/>
            <a:ext cx="1275715" cy="1783080"/>
          </a:xfrm>
          <a:prstGeom prst="rect">
            <a:avLst/>
          </a:prstGeom>
        </p:spPr>
      </p:pic>
      <p:pic>
        <p:nvPicPr>
          <p:cNvPr id="14" name="图片 13" descr="ml_logo"/>
          <p:cNvPicPr>
            <a:picLocks noChangeAspect="1"/>
          </p:cNvPicPr>
          <p:nvPr/>
        </p:nvPicPr>
        <p:blipFill>
          <a:blip r:embed="rId9"/>
          <a:stretch>
            <a:fillRect/>
          </a:stretch>
        </p:blipFill>
        <p:spPr>
          <a:xfrm>
            <a:off x="4683760" y="3082290"/>
            <a:ext cx="2002790" cy="200279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a:sym typeface="+mn-ea"/>
              </a:rPr>
              <a:t>英文文献阅读与写作</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9</a:t>
            </a:fld>
            <a:endParaRPr lang="zh-CN" altLang="en-US" sz="3200" dirty="0">
              <a:solidFill>
                <a:srgbClr val="183052"/>
              </a:solidFill>
            </a:endParaRPr>
          </a:p>
        </p:txBody>
      </p:sp>
      <p:pic>
        <p:nvPicPr>
          <p:cNvPr id="4" name="图片 3"/>
          <p:cNvPicPr>
            <a:picLocks noChangeAspect="1"/>
          </p:cNvPicPr>
          <p:nvPr/>
        </p:nvPicPr>
        <p:blipFill>
          <a:blip r:embed="rId4"/>
          <a:stretch>
            <a:fillRect/>
          </a:stretch>
        </p:blipFill>
        <p:spPr>
          <a:xfrm>
            <a:off x="2235200" y="875665"/>
            <a:ext cx="4264025" cy="3207385"/>
          </a:xfrm>
          <a:prstGeom prst="rect">
            <a:avLst/>
          </a:prstGeom>
        </p:spPr>
      </p:pic>
      <p:pic>
        <p:nvPicPr>
          <p:cNvPr id="6" name="图片 5"/>
          <p:cNvPicPr>
            <a:picLocks noChangeAspect="1"/>
          </p:cNvPicPr>
          <p:nvPr/>
        </p:nvPicPr>
        <p:blipFill>
          <a:blip r:embed="rId5"/>
          <a:stretch>
            <a:fillRect/>
          </a:stretch>
        </p:blipFill>
        <p:spPr>
          <a:xfrm>
            <a:off x="2358390" y="4346575"/>
            <a:ext cx="4017645" cy="563880"/>
          </a:xfrm>
          <a:prstGeom prst="rect">
            <a:avLst/>
          </a:prstGeom>
        </p:spPr>
      </p:pic>
    </p:spTree>
    <p:custDataLst>
      <p:tags r:id="rId1"/>
    </p:custData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6"/>
</p:tagLst>
</file>

<file path=ppt/tags/tag1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7"/>
</p:tagLst>
</file>

<file path=ppt/tags/tag2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ISLIDE.DIAGRAM" val="b8b364be-8690-4e23-87ef-0b6949f27066"/>
</p:tagLst>
</file>

<file path=ppt/tags/tag3.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TextBox 31"/>
</p:tagLst>
</file>

<file path=ppt/tags/tag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TotalTime>
  <Words>1431</Words>
  <Application>Microsoft Office PowerPoint</Application>
  <PresentationFormat>全屏显示(16:9)</PresentationFormat>
  <Paragraphs>173</Paragraphs>
  <Slides>24</Slides>
  <Notes>24</Notes>
  <HiddenSlides>0</HiddenSlides>
  <MMClips>1</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24</vt:i4>
      </vt:variant>
    </vt:vector>
  </HeadingPairs>
  <TitlesOfParts>
    <vt:vector size="33" baseType="lpstr">
      <vt:lpstr>等线</vt:lpstr>
      <vt:lpstr>Arial</vt:lpstr>
      <vt:lpstr>Times New Roman</vt:lpstr>
      <vt:lpstr>华文细黑</vt:lpstr>
      <vt:lpstr>微软雅黑</vt:lpstr>
      <vt:lpstr>Calibri Light</vt:lpstr>
      <vt:lpstr>Calibri</vt:lpstr>
      <vt:lpstr>字魂105号-简雅黑</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HG000766</dc:title>
  <dc:creator>LP</dc:creator>
  <cp:lastModifiedBy>libingchuan</cp:lastModifiedBy>
  <cp:revision>213</cp:revision>
  <dcterms:created xsi:type="dcterms:W3CDTF">2020-07-08T07:01:56Z</dcterms:created>
  <dcterms:modified xsi:type="dcterms:W3CDTF">2020-12-30T09:44:49Z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2052-1.7.0.2619</vt:lpwstr>
  </property>
</Properties>
</file>